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79" r:id="rId3"/>
    <p:sldId id="281" r:id="rId4"/>
    <p:sldId id="284" r:id="rId5"/>
    <p:sldId id="282" r:id="rId6"/>
    <p:sldId id="283" r:id="rId7"/>
    <p:sldId id="285" r:id="rId8"/>
    <p:sldId id="286" r:id="rId9"/>
    <p:sldId id="287" r:id="rId10"/>
    <p:sldId id="288" r:id="rId11"/>
    <p:sldId id="289" r:id="rId12"/>
    <p:sldId id="291" r:id="rId13"/>
    <p:sldId id="292" r:id="rId14"/>
    <p:sldId id="293" r:id="rId15"/>
    <p:sldId id="294" r:id="rId16"/>
    <p:sldId id="290" r:id="rId17"/>
    <p:sldId id="295" r:id="rId18"/>
    <p:sldId id="297" r:id="rId19"/>
    <p:sldId id="296" r:id="rId20"/>
    <p:sldId id="277" r:id="rId21"/>
    <p:sldId id="280" r:id="rId22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D33"/>
    <a:srgbClr val="362E1E"/>
    <a:srgbClr val="8B5839"/>
    <a:srgbClr val="271910"/>
    <a:srgbClr val="F5BD35"/>
    <a:srgbClr val="FFF7AB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395" autoAdjust="0"/>
  </p:normalViewPr>
  <p:slideViewPr>
    <p:cSldViewPr snapToGrid="0">
      <p:cViewPr varScale="1">
        <p:scale>
          <a:sx n="99" d="100"/>
          <a:sy n="99" d="100"/>
        </p:scale>
        <p:origin x="84" y="3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5F93B-A373-47E8-99B5-6FFBD3DFFBB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2A0966AB-1870-4556-9E81-70005C09BDE2}">
      <dgm:prSet phldrT="[Texto]"/>
      <dgm:spPr/>
      <dgm:t>
        <a:bodyPr/>
        <a:lstStyle/>
        <a:p>
          <a:r>
            <a:rPr lang="es-ES" dirty="0"/>
            <a:t>En pocas palabras… </a:t>
          </a:r>
          <a:endParaRPr lang="es-MX" dirty="0"/>
        </a:p>
      </dgm:t>
    </dgm:pt>
    <dgm:pt modelId="{873409D3-19E4-4007-BF2E-499B914A6C34}" type="parTrans" cxnId="{F16628AE-BC32-4ABE-BA99-3ED3E9BFFD78}">
      <dgm:prSet/>
      <dgm:spPr/>
      <dgm:t>
        <a:bodyPr/>
        <a:lstStyle/>
        <a:p>
          <a:endParaRPr lang="es-MX"/>
        </a:p>
      </dgm:t>
    </dgm:pt>
    <dgm:pt modelId="{4627576C-9F90-4A8B-B900-6E813D0A23BF}" type="sibTrans" cxnId="{F16628AE-BC32-4ABE-BA99-3ED3E9BFFD78}">
      <dgm:prSet/>
      <dgm:spPr/>
      <dgm:t>
        <a:bodyPr/>
        <a:lstStyle/>
        <a:p>
          <a:endParaRPr lang="es-MX"/>
        </a:p>
      </dgm:t>
    </dgm:pt>
    <dgm:pt modelId="{78E5084D-E4BD-4235-9325-1F85CA5E79B3}">
      <dgm:prSet phldrT="[Texto]"/>
      <dgm:spPr/>
      <dgm:t>
        <a:bodyPr/>
        <a:lstStyle/>
        <a:p>
          <a:r>
            <a:rPr lang="es-ES" dirty="0"/>
            <a:t>¿Qué es AI </a:t>
          </a:r>
          <a:r>
            <a:rPr lang="es-ES" dirty="0" err="1"/>
            <a:t>Builder</a:t>
          </a:r>
          <a:r>
            <a:rPr lang="es-ES" dirty="0"/>
            <a:t> y como beneficiarse de la inteligencia artificial?</a:t>
          </a:r>
          <a:endParaRPr lang="es-MX" dirty="0"/>
        </a:p>
      </dgm:t>
    </dgm:pt>
    <dgm:pt modelId="{4CB7D3BD-6675-44DA-8C98-3ACA55A7850F}" type="parTrans" cxnId="{488D131E-FB88-4DAF-8141-E1981362EEFE}">
      <dgm:prSet/>
      <dgm:spPr/>
      <dgm:t>
        <a:bodyPr/>
        <a:lstStyle/>
        <a:p>
          <a:endParaRPr lang="es-MX"/>
        </a:p>
      </dgm:t>
    </dgm:pt>
    <dgm:pt modelId="{7DE3985B-4EDC-4F51-AD88-0A3D90F269E3}" type="sibTrans" cxnId="{488D131E-FB88-4DAF-8141-E1981362EEFE}">
      <dgm:prSet/>
      <dgm:spPr/>
      <dgm:t>
        <a:bodyPr/>
        <a:lstStyle/>
        <a:p>
          <a:endParaRPr lang="es-MX"/>
        </a:p>
      </dgm:t>
    </dgm:pt>
    <dgm:pt modelId="{834F3404-AEBB-420A-9ADC-434FACF6B555}">
      <dgm:prSet phldrT="[Texto]"/>
      <dgm:spPr/>
      <dgm:t>
        <a:bodyPr/>
        <a:lstStyle/>
        <a:p>
          <a:r>
            <a:rPr lang="es-ES" dirty="0"/>
            <a:t>Demo</a:t>
          </a:r>
          <a:endParaRPr lang="es-MX" dirty="0"/>
        </a:p>
      </dgm:t>
    </dgm:pt>
    <dgm:pt modelId="{60D1FF52-9E4E-4434-AFC9-A51BDF36DA78}" type="parTrans" cxnId="{82821AAA-42C4-4728-B89C-06432E014762}">
      <dgm:prSet/>
      <dgm:spPr/>
      <dgm:t>
        <a:bodyPr/>
        <a:lstStyle/>
        <a:p>
          <a:endParaRPr lang="es-MX"/>
        </a:p>
      </dgm:t>
    </dgm:pt>
    <dgm:pt modelId="{8CBE0940-BD5B-4F92-B894-0101E5D584AF}" type="sibTrans" cxnId="{82821AAA-42C4-4728-B89C-06432E014762}">
      <dgm:prSet/>
      <dgm:spPr/>
      <dgm:t>
        <a:bodyPr/>
        <a:lstStyle/>
        <a:p>
          <a:endParaRPr lang="es-MX"/>
        </a:p>
      </dgm:t>
    </dgm:pt>
    <dgm:pt modelId="{EC611370-BAD4-4ED3-AE89-57C8AD28CB1D}">
      <dgm:prSet phldrT="[Texto]"/>
      <dgm:spPr/>
      <dgm:t>
        <a:bodyPr/>
        <a:lstStyle/>
        <a:p>
          <a:r>
            <a:rPr lang="es-ES" dirty="0"/>
            <a:t>AI </a:t>
          </a:r>
          <a:r>
            <a:rPr lang="es-ES" dirty="0" err="1"/>
            <a:t>Builder</a:t>
          </a:r>
          <a:endParaRPr lang="es-MX" dirty="0"/>
        </a:p>
      </dgm:t>
    </dgm:pt>
    <dgm:pt modelId="{832B1FF9-B7B4-490F-AE0B-D70855514DA6}" type="parTrans" cxnId="{8D853C2B-5253-4A63-B530-6C751882CCD0}">
      <dgm:prSet/>
      <dgm:spPr/>
      <dgm:t>
        <a:bodyPr/>
        <a:lstStyle/>
        <a:p>
          <a:endParaRPr lang="es-MX"/>
        </a:p>
      </dgm:t>
    </dgm:pt>
    <dgm:pt modelId="{62BC4E03-6CB3-453D-90CC-FA80CE77B2FE}" type="sibTrans" cxnId="{8D853C2B-5253-4A63-B530-6C751882CCD0}">
      <dgm:prSet/>
      <dgm:spPr/>
      <dgm:t>
        <a:bodyPr/>
        <a:lstStyle/>
        <a:p>
          <a:endParaRPr lang="es-MX"/>
        </a:p>
      </dgm:t>
    </dgm:pt>
    <dgm:pt modelId="{32E5CB4C-0118-4AF1-B4D2-DF61E53712B0}">
      <dgm:prSet phldrT="[Texto]"/>
      <dgm:spPr/>
      <dgm:t>
        <a:bodyPr/>
        <a:lstStyle/>
        <a:p>
          <a:r>
            <a:rPr lang="es-ES" dirty="0"/>
            <a:t>Siguientes pasos</a:t>
          </a:r>
          <a:endParaRPr lang="es-MX" dirty="0"/>
        </a:p>
      </dgm:t>
    </dgm:pt>
    <dgm:pt modelId="{A32644D3-FBEA-46CB-AEB9-EABD8C39316D}" type="parTrans" cxnId="{0D75E948-9395-498D-A666-D62A55640C77}">
      <dgm:prSet/>
      <dgm:spPr/>
      <dgm:t>
        <a:bodyPr/>
        <a:lstStyle/>
        <a:p>
          <a:endParaRPr lang="es-MX"/>
        </a:p>
      </dgm:t>
    </dgm:pt>
    <dgm:pt modelId="{C97A354B-BE84-44F8-867A-2CA014B7D04C}" type="sibTrans" cxnId="{0D75E948-9395-498D-A666-D62A55640C77}">
      <dgm:prSet/>
      <dgm:spPr/>
      <dgm:t>
        <a:bodyPr/>
        <a:lstStyle/>
        <a:p>
          <a:endParaRPr lang="es-MX"/>
        </a:p>
      </dgm:t>
    </dgm:pt>
    <dgm:pt modelId="{814EC0F7-A822-48A3-B093-19CBF8F28ECC}">
      <dgm:prSet phldrT="[Texto]"/>
      <dgm:spPr/>
      <dgm:t>
        <a:bodyPr/>
        <a:lstStyle/>
        <a:p>
          <a:r>
            <a:rPr lang="es-ES" dirty="0"/>
            <a:t>¡Experimenta!</a:t>
          </a:r>
          <a:endParaRPr lang="es-MX" dirty="0"/>
        </a:p>
      </dgm:t>
    </dgm:pt>
    <dgm:pt modelId="{D73F4870-50D5-4E48-B27A-1735C5386A2E}" type="parTrans" cxnId="{B0948207-AE97-4BBA-BAAA-C72F026D1323}">
      <dgm:prSet/>
      <dgm:spPr/>
      <dgm:t>
        <a:bodyPr/>
        <a:lstStyle/>
        <a:p>
          <a:endParaRPr lang="es-MX"/>
        </a:p>
      </dgm:t>
    </dgm:pt>
    <dgm:pt modelId="{717B636B-5613-4B82-BF41-C9D29C4DBF4F}" type="sibTrans" cxnId="{B0948207-AE97-4BBA-BAAA-C72F026D1323}">
      <dgm:prSet/>
      <dgm:spPr/>
      <dgm:t>
        <a:bodyPr/>
        <a:lstStyle/>
        <a:p>
          <a:endParaRPr lang="es-MX"/>
        </a:p>
      </dgm:t>
    </dgm:pt>
    <dgm:pt modelId="{55F3A251-543D-4B2A-A994-A6FEE5D82CEE}">
      <dgm:prSet phldrT="[Texto]"/>
      <dgm:spPr/>
      <dgm:t>
        <a:bodyPr/>
        <a:lstStyle/>
        <a:p>
          <a:r>
            <a:rPr lang="es-ES" dirty="0" err="1"/>
            <a:t>Mixed</a:t>
          </a:r>
          <a:r>
            <a:rPr lang="es-ES" dirty="0"/>
            <a:t> </a:t>
          </a:r>
          <a:r>
            <a:rPr lang="es-ES" dirty="0" err="1"/>
            <a:t>reality</a:t>
          </a:r>
          <a:r>
            <a:rPr lang="es-ES" dirty="0"/>
            <a:t>, un abanico de posibilidades</a:t>
          </a:r>
        </a:p>
        <a:p>
          <a:endParaRPr lang="es-MX" dirty="0"/>
        </a:p>
      </dgm:t>
    </dgm:pt>
    <dgm:pt modelId="{6B2921BA-F47A-4111-A445-67C0A865621A}" type="parTrans" cxnId="{32611E77-EFF7-437D-BE7D-9A781C6A91AE}">
      <dgm:prSet/>
      <dgm:spPr/>
      <dgm:t>
        <a:bodyPr/>
        <a:lstStyle/>
        <a:p>
          <a:endParaRPr lang="es-MX"/>
        </a:p>
      </dgm:t>
    </dgm:pt>
    <dgm:pt modelId="{F8BA9CCB-2FDE-4670-895C-0AC2AFB6AE18}" type="sibTrans" cxnId="{32611E77-EFF7-437D-BE7D-9A781C6A91AE}">
      <dgm:prSet/>
      <dgm:spPr/>
      <dgm:t>
        <a:bodyPr/>
        <a:lstStyle/>
        <a:p>
          <a:endParaRPr lang="es-MX"/>
        </a:p>
      </dgm:t>
    </dgm:pt>
    <dgm:pt modelId="{482ABEB8-5580-426E-A469-F53F8103A8F3}">
      <dgm:prSet phldrT="[Texto]"/>
      <dgm:spPr/>
      <dgm:t>
        <a:bodyPr/>
        <a:lstStyle/>
        <a:p>
          <a:r>
            <a:rPr lang="es-ES" dirty="0" err="1"/>
            <a:t>Mixed</a:t>
          </a:r>
          <a:r>
            <a:rPr lang="es-ES" dirty="0"/>
            <a:t> </a:t>
          </a:r>
          <a:r>
            <a:rPr lang="es-ES" dirty="0" err="1"/>
            <a:t>Reality</a:t>
          </a:r>
          <a:endParaRPr lang="es-MX" dirty="0"/>
        </a:p>
      </dgm:t>
    </dgm:pt>
    <dgm:pt modelId="{4A35369E-CDB1-48E2-ACEE-2316F6A4EFEF}" type="parTrans" cxnId="{5EF618C6-2CFE-4A1F-8614-86A643682872}">
      <dgm:prSet/>
      <dgm:spPr/>
      <dgm:t>
        <a:bodyPr/>
        <a:lstStyle/>
        <a:p>
          <a:endParaRPr lang="es-MX"/>
        </a:p>
      </dgm:t>
    </dgm:pt>
    <dgm:pt modelId="{5B7879C0-AC7A-4230-9FCD-586E23D5CFEC}" type="sibTrans" cxnId="{5EF618C6-2CFE-4A1F-8614-86A643682872}">
      <dgm:prSet/>
      <dgm:spPr/>
      <dgm:t>
        <a:bodyPr/>
        <a:lstStyle/>
        <a:p>
          <a:endParaRPr lang="es-MX"/>
        </a:p>
      </dgm:t>
    </dgm:pt>
    <dgm:pt modelId="{20947357-5017-4F9A-A358-B405DCBC91AA}">
      <dgm:prSet phldrT="[Texto]"/>
      <dgm:spPr/>
      <dgm:t>
        <a:bodyPr/>
        <a:lstStyle/>
        <a:p>
          <a:r>
            <a:rPr lang="es-ES" dirty="0"/>
            <a:t>Recursos de aprendizaje recomendados</a:t>
          </a:r>
          <a:endParaRPr lang="es-MX" dirty="0"/>
        </a:p>
      </dgm:t>
    </dgm:pt>
    <dgm:pt modelId="{7E790169-C80C-46A7-BDB3-2F72CD2670E5}" type="parTrans" cxnId="{35EDFF12-E775-491A-B7EE-0BD30848E38A}">
      <dgm:prSet/>
      <dgm:spPr/>
      <dgm:t>
        <a:bodyPr/>
        <a:lstStyle/>
        <a:p>
          <a:endParaRPr lang="es-MX"/>
        </a:p>
      </dgm:t>
    </dgm:pt>
    <dgm:pt modelId="{56AA3906-55DD-4ABC-AD89-D9CC3CBE6B80}" type="sibTrans" cxnId="{35EDFF12-E775-491A-B7EE-0BD30848E38A}">
      <dgm:prSet/>
      <dgm:spPr/>
      <dgm:t>
        <a:bodyPr/>
        <a:lstStyle/>
        <a:p>
          <a:endParaRPr lang="es-MX"/>
        </a:p>
      </dgm:t>
    </dgm:pt>
    <dgm:pt modelId="{BD43F19E-8E3A-4EAD-BD26-842BBAC2BF04}" type="pres">
      <dgm:prSet presAssocID="{FB65F93B-A373-47E8-99B5-6FFBD3DFFBB8}" presName="Name0" presStyleCnt="0">
        <dgm:presLayoutVars>
          <dgm:chMax val="7"/>
          <dgm:chPref val="7"/>
          <dgm:dir/>
        </dgm:presLayoutVars>
      </dgm:prSet>
      <dgm:spPr/>
    </dgm:pt>
    <dgm:pt modelId="{ECB27B59-D95C-4B2A-8530-50E88C53BA76}" type="pres">
      <dgm:prSet presAssocID="{FB65F93B-A373-47E8-99B5-6FFBD3DFFBB8}" presName="Name1" presStyleCnt="0"/>
      <dgm:spPr/>
    </dgm:pt>
    <dgm:pt modelId="{9089566E-B622-4EA4-83CA-62F741DB2B59}" type="pres">
      <dgm:prSet presAssocID="{FB65F93B-A373-47E8-99B5-6FFBD3DFFBB8}" presName="cycle" presStyleCnt="0"/>
      <dgm:spPr/>
    </dgm:pt>
    <dgm:pt modelId="{9A7FF475-D620-4E48-AEF2-AFEC6EA134EC}" type="pres">
      <dgm:prSet presAssocID="{FB65F93B-A373-47E8-99B5-6FFBD3DFFBB8}" presName="srcNode" presStyleLbl="node1" presStyleIdx="0" presStyleCnt="3"/>
      <dgm:spPr/>
    </dgm:pt>
    <dgm:pt modelId="{B85F8481-F419-450F-A5D5-D8B2F1AE279B}" type="pres">
      <dgm:prSet presAssocID="{FB65F93B-A373-47E8-99B5-6FFBD3DFFBB8}" presName="conn" presStyleLbl="parChTrans1D2" presStyleIdx="0" presStyleCnt="1"/>
      <dgm:spPr/>
    </dgm:pt>
    <dgm:pt modelId="{7928CAC3-BD2E-4E3A-9792-238D7941BEF6}" type="pres">
      <dgm:prSet presAssocID="{FB65F93B-A373-47E8-99B5-6FFBD3DFFBB8}" presName="extraNode" presStyleLbl="node1" presStyleIdx="0" presStyleCnt="3"/>
      <dgm:spPr/>
    </dgm:pt>
    <dgm:pt modelId="{782845F7-A4C3-4120-BCC6-AE65912A9368}" type="pres">
      <dgm:prSet presAssocID="{FB65F93B-A373-47E8-99B5-6FFBD3DFFBB8}" presName="dstNode" presStyleLbl="node1" presStyleIdx="0" presStyleCnt="3"/>
      <dgm:spPr/>
    </dgm:pt>
    <dgm:pt modelId="{4A3E43CC-6D86-479D-AC4C-E97EF07E29D0}" type="pres">
      <dgm:prSet presAssocID="{2A0966AB-1870-4556-9E81-70005C09BDE2}" presName="text_1" presStyleLbl="node1" presStyleIdx="0" presStyleCnt="3">
        <dgm:presLayoutVars>
          <dgm:bulletEnabled val="1"/>
        </dgm:presLayoutVars>
      </dgm:prSet>
      <dgm:spPr/>
    </dgm:pt>
    <dgm:pt modelId="{4002EFEA-4CBC-4187-AAF9-C74BC002BA73}" type="pres">
      <dgm:prSet presAssocID="{2A0966AB-1870-4556-9E81-70005C09BDE2}" presName="accent_1" presStyleCnt="0"/>
      <dgm:spPr/>
    </dgm:pt>
    <dgm:pt modelId="{AAA02783-774A-4E4C-84D0-BA409D79CFAD}" type="pres">
      <dgm:prSet presAssocID="{2A0966AB-1870-4556-9E81-70005C09BDE2}" presName="accentRepeatNode" presStyleLbl="solidFgAcc1" presStyleIdx="0" presStyleCnt="3"/>
      <dgm:spPr/>
    </dgm:pt>
    <dgm:pt modelId="{4BE77EF2-1DB9-4B1B-8A6A-E2CAA33D8B69}" type="pres">
      <dgm:prSet presAssocID="{834F3404-AEBB-420A-9ADC-434FACF6B555}" presName="text_2" presStyleLbl="node1" presStyleIdx="1" presStyleCnt="3">
        <dgm:presLayoutVars>
          <dgm:bulletEnabled val="1"/>
        </dgm:presLayoutVars>
      </dgm:prSet>
      <dgm:spPr/>
    </dgm:pt>
    <dgm:pt modelId="{11C7E0A9-519F-4FD2-8214-4D94B9869BDA}" type="pres">
      <dgm:prSet presAssocID="{834F3404-AEBB-420A-9ADC-434FACF6B555}" presName="accent_2" presStyleCnt="0"/>
      <dgm:spPr/>
    </dgm:pt>
    <dgm:pt modelId="{9D337640-68E2-4CA3-A8DA-4EDEEC846AF0}" type="pres">
      <dgm:prSet presAssocID="{834F3404-AEBB-420A-9ADC-434FACF6B555}" presName="accentRepeatNode" presStyleLbl="solidFgAcc1" presStyleIdx="1" presStyleCnt="3"/>
      <dgm:spPr/>
    </dgm:pt>
    <dgm:pt modelId="{42453876-B59A-46B1-9C1A-62807F887196}" type="pres">
      <dgm:prSet presAssocID="{32E5CB4C-0118-4AF1-B4D2-DF61E53712B0}" presName="text_3" presStyleLbl="node1" presStyleIdx="2" presStyleCnt="3">
        <dgm:presLayoutVars>
          <dgm:bulletEnabled val="1"/>
        </dgm:presLayoutVars>
      </dgm:prSet>
      <dgm:spPr/>
    </dgm:pt>
    <dgm:pt modelId="{FA051447-B709-43D5-BAC3-EE5764F94F84}" type="pres">
      <dgm:prSet presAssocID="{32E5CB4C-0118-4AF1-B4D2-DF61E53712B0}" presName="accent_3" presStyleCnt="0"/>
      <dgm:spPr/>
    </dgm:pt>
    <dgm:pt modelId="{6BD353C8-7D9A-415D-83B7-D99B1F4D61EF}" type="pres">
      <dgm:prSet presAssocID="{32E5CB4C-0118-4AF1-B4D2-DF61E53712B0}" presName="accentRepeatNode" presStyleLbl="solidFgAcc1" presStyleIdx="2" presStyleCnt="3"/>
      <dgm:spPr/>
    </dgm:pt>
  </dgm:ptLst>
  <dgm:cxnLst>
    <dgm:cxn modelId="{61F3FF03-CDBB-4CB2-AC8C-36C102F2112D}" type="presOf" srcId="{814EC0F7-A822-48A3-B093-19CBF8F28ECC}" destId="{42453876-B59A-46B1-9C1A-62807F887196}" srcOrd="0" destOrd="1" presId="urn:microsoft.com/office/officeart/2008/layout/VerticalCurvedList"/>
    <dgm:cxn modelId="{B0948207-AE97-4BBA-BAAA-C72F026D1323}" srcId="{32E5CB4C-0118-4AF1-B4D2-DF61E53712B0}" destId="{814EC0F7-A822-48A3-B093-19CBF8F28ECC}" srcOrd="0" destOrd="0" parTransId="{D73F4870-50D5-4E48-B27A-1735C5386A2E}" sibTransId="{717B636B-5613-4B82-BF41-C9D29C4DBF4F}"/>
    <dgm:cxn modelId="{35EDFF12-E775-491A-B7EE-0BD30848E38A}" srcId="{32E5CB4C-0118-4AF1-B4D2-DF61E53712B0}" destId="{20947357-5017-4F9A-A358-B405DCBC91AA}" srcOrd="1" destOrd="0" parTransId="{7E790169-C80C-46A7-BDB3-2F72CD2670E5}" sibTransId="{56AA3906-55DD-4ABC-AD89-D9CC3CBE6B80}"/>
    <dgm:cxn modelId="{488D131E-FB88-4DAF-8141-E1981362EEFE}" srcId="{2A0966AB-1870-4556-9E81-70005C09BDE2}" destId="{78E5084D-E4BD-4235-9325-1F85CA5E79B3}" srcOrd="0" destOrd="0" parTransId="{4CB7D3BD-6675-44DA-8C98-3ACA55A7850F}" sibTransId="{7DE3985B-4EDC-4F51-AD88-0A3D90F269E3}"/>
    <dgm:cxn modelId="{8D853C2B-5253-4A63-B530-6C751882CCD0}" srcId="{834F3404-AEBB-420A-9ADC-434FACF6B555}" destId="{EC611370-BAD4-4ED3-AE89-57C8AD28CB1D}" srcOrd="0" destOrd="0" parTransId="{832B1FF9-B7B4-490F-AE0B-D70855514DA6}" sibTransId="{62BC4E03-6CB3-453D-90CC-FA80CE77B2FE}"/>
    <dgm:cxn modelId="{F71CE42C-0B2E-4DF3-98F2-63E440146B8A}" type="presOf" srcId="{78E5084D-E4BD-4235-9325-1F85CA5E79B3}" destId="{4A3E43CC-6D86-479D-AC4C-E97EF07E29D0}" srcOrd="0" destOrd="1" presId="urn:microsoft.com/office/officeart/2008/layout/VerticalCurvedList"/>
    <dgm:cxn modelId="{0D75E948-9395-498D-A666-D62A55640C77}" srcId="{FB65F93B-A373-47E8-99B5-6FFBD3DFFBB8}" destId="{32E5CB4C-0118-4AF1-B4D2-DF61E53712B0}" srcOrd="2" destOrd="0" parTransId="{A32644D3-FBEA-46CB-AEB9-EABD8C39316D}" sibTransId="{C97A354B-BE84-44F8-867A-2CA014B7D04C}"/>
    <dgm:cxn modelId="{474B8F4D-A9AF-4A24-A38E-CFDF69D963FC}" type="presOf" srcId="{2A0966AB-1870-4556-9E81-70005C09BDE2}" destId="{4A3E43CC-6D86-479D-AC4C-E97EF07E29D0}" srcOrd="0" destOrd="0" presId="urn:microsoft.com/office/officeart/2008/layout/VerticalCurvedList"/>
    <dgm:cxn modelId="{D1BE6C50-F4D9-4DF9-BCB2-1A9DB4626B25}" type="presOf" srcId="{834F3404-AEBB-420A-9ADC-434FACF6B555}" destId="{4BE77EF2-1DB9-4B1B-8A6A-E2CAA33D8B69}" srcOrd="0" destOrd="0" presId="urn:microsoft.com/office/officeart/2008/layout/VerticalCurvedList"/>
    <dgm:cxn modelId="{32611E77-EFF7-437D-BE7D-9A781C6A91AE}" srcId="{2A0966AB-1870-4556-9E81-70005C09BDE2}" destId="{55F3A251-543D-4B2A-A994-A6FEE5D82CEE}" srcOrd="1" destOrd="0" parTransId="{6B2921BA-F47A-4111-A445-67C0A865621A}" sibTransId="{F8BA9CCB-2FDE-4670-895C-0AC2AFB6AE18}"/>
    <dgm:cxn modelId="{9B66017B-8868-4F76-B92E-08966C9322D1}" type="presOf" srcId="{55F3A251-543D-4B2A-A994-A6FEE5D82CEE}" destId="{4A3E43CC-6D86-479D-AC4C-E97EF07E29D0}" srcOrd="0" destOrd="2" presId="urn:microsoft.com/office/officeart/2008/layout/VerticalCurvedList"/>
    <dgm:cxn modelId="{3CBE1D8F-6B99-4E7B-A2CB-56C2B44934DF}" type="presOf" srcId="{7DE3985B-4EDC-4F51-AD88-0A3D90F269E3}" destId="{B85F8481-F419-450F-A5D5-D8B2F1AE279B}" srcOrd="0" destOrd="0" presId="urn:microsoft.com/office/officeart/2008/layout/VerticalCurvedList"/>
    <dgm:cxn modelId="{5267949E-14CB-4DEC-B66F-F4E0EAE3B0E4}" type="presOf" srcId="{32E5CB4C-0118-4AF1-B4D2-DF61E53712B0}" destId="{42453876-B59A-46B1-9C1A-62807F887196}" srcOrd="0" destOrd="0" presId="urn:microsoft.com/office/officeart/2008/layout/VerticalCurvedList"/>
    <dgm:cxn modelId="{82821AAA-42C4-4728-B89C-06432E014762}" srcId="{FB65F93B-A373-47E8-99B5-6FFBD3DFFBB8}" destId="{834F3404-AEBB-420A-9ADC-434FACF6B555}" srcOrd="1" destOrd="0" parTransId="{60D1FF52-9E4E-4434-AFC9-A51BDF36DA78}" sibTransId="{8CBE0940-BD5B-4F92-B894-0101E5D584AF}"/>
    <dgm:cxn modelId="{F16628AE-BC32-4ABE-BA99-3ED3E9BFFD78}" srcId="{FB65F93B-A373-47E8-99B5-6FFBD3DFFBB8}" destId="{2A0966AB-1870-4556-9E81-70005C09BDE2}" srcOrd="0" destOrd="0" parTransId="{873409D3-19E4-4007-BF2E-499B914A6C34}" sibTransId="{4627576C-9F90-4A8B-B900-6E813D0A23BF}"/>
    <dgm:cxn modelId="{CEFDD2B5-18CC-4B7B-8ECA-30E4BDB87172}" type="presOf" srcId="{FB65F93B-A373-47E8-99B5-6FFBD3DFFBB8}" destId="{BD43F19E-8E3A-4EAD-BD26-842BBAC2BF04}" srcOrd="0" destOrd="0" presId="urn:microsoft.com/office/officeart/2008/layout/VerticalCurvedList"/>
    <dgm:cxn modelId="{5EF618C6-2CFE-4A1F-8614-86A643682872}" srcId="{834F3404-AEBB-420A-9ADC-434FACF6B555}" destId="{482ABEB8-5580-426E-A469-F53F8103A8F3}" srcOrd="1" destOrd="0" parTransId="{4A35369E-CDB1-48E2-ACEE-2316F6A4EFEF}" sibTransId="{5B7879C0-AC7A-4230-9FCD-586E23D5CFEC}"/>
    <dgm:cxn modelId="{0FBDFBCB-0C4A-47B4-934D-5D338EF7E4D7}" type="presOf" srcId="{20947357-5017-4F9A-A358-B405DCBC91AA}" destId="{42453876-B59A-46B1-9C1A-62807F887196}" srcOrd="0" destOrd="2" presId="urn:microsoft.com/office/officeart/2008/layout/VerticalCurvedList"/>
    <dgm:cxn modelId="{54234FD0-EBB3-463F-9CB8-F9FF1F39A034}" type="presOf" srcId="{482ABEB8-5580-426E-A469-F53F8103A8F3}" destId="{4BE77EF2-1DB9-4B1B-8A6A-E2CAA33D8B69}" srcOrd="0" destOrd="2" presId="urn:microsoft.com/office/officeart/2008/layout/VerticalCurvedList"/>
    <dgm:cxn modelId="{99837BEE-C1C1-43CE-B203-ADD581CC908B}" type="presOf" srcId="{EC611370-BAD4-4ED3-AE89-57C8AD28CB1D}" destId="{4BE77EF2-1DB9-4B1B-8A6A-E2CAA33D8B69}" srcOrd="0" destOrd="1" presId="urn:microsoft.com/office/officeart/2008/layout/VerticalCurvedList"/>
    <dgm:cxn modelId="{0E8BB4FF-A3C3-46E5-90EE-67FB7B214801}" type="presParOf" srcId="{BD43F19E-8E3A-4EAD-BD26-842BBAC2BF04}" destId="{ECB27B59-D95C-4B2A-8530-50E88C53BA76}" srcOrd="0" destOrd="0" presId="urn:microsoft.com/office/officeart/2008/layout/VerticalCurvedList"/>
    <dgm:cxn modelId="{5C17B6BB-FADA-452E-B278-EEB7BE5C4384}" type="presParOf" srcId="{ECB27B59-D95C-4B2A-8530-50E88C53BA76}" destId="{9089566E-B622-4EA4-83CA-62F741DB2B59}" srcOrd="0" destOrd="0" presId="urn:microsoft.com/office/officeart/2008/layout/VerticalCurvedList"/>
    <dgm:cxn modelId="{AF18C87C-9BB5-4FE4-8D46-F1DDAFC20B19}" type="presParOf" srcId="{9089566E-B622-4EA4-83CA-62F741DB2B59}" destId="{9A7FF475-D620-4E48-AEF2-AFEC6EA134EC}" srcOrd="0" destOrd="0" presId="urn:microsoft.com/office/officeart/2008/layout/VerticalCurvedList"/>
    <dgm:cxn modelId="{E9D58D5E-9267-4305-991E-03853C04F47C}" type="presParOf" srcId="{9089566E-B622-4EA4-83CA-62F741DB2B59}" destId="{B85F8481-F419-450F-A5D5-D8B2F1AE279B}" srcOrd="1" destOrd="0" presId="urn:microsoft.com/office/officeart/2008/layout/VerticalCurvedList"/>
    <dgm:cxn modelId="{6DB7C674-6646-46F4-936A-8001A6D51CF5}" type="presParOf" srcId="{9089566E-B622-4EA4-83CA-62F741DB2B59}" destId="{7928CAC3-BD2E-4E3A-9792-238D7941BEF6}" srcOrd="2" destOrd="0" presId="urn:microsoft.com/office/officeart/2008/layout/VerticalCurvedList"/>
    <dgm:cxn modelId="{AF58B634-057C-4073-B054-BF817E11BC35}" type="presParOf" srcId="{9089566E-B622-4EA4-83CA-62F741DB2B59}" destId="{782845F7-A4C3-4120-BCC6-AE65912A9368}" srcOrd="3" destOrd="0" presId="urn:microsoft.com/office/officeart/2008/layout/VerticalCurvedList"/>
    <dgm:cxn modelId="{B9B7E846-4DE6-415B-A830-92B7282B22A5}" type="presParOf" srcId="{ECB27B59-D95C-4B2A-8530-50E88C53BA76}" destId="{4A3E43CC-6D86-479D-AC4C-E97EF07E29D0}" srcOrd="1" destOrd="0" presId="urn:microsoft.com/office/officeart/2008/layout/VerticalCurvedList"/>
    <dgm:cxn modelId="{3EFD18ED-4110-4B58-A1BC-7BEAFC704FB1}" type="presParOf" srcId="{ECB27B59-D95C-4B2A-8530-50E88C53BA76}" destId="{4002EFEA-4CBC-4187-AAF9-C74BC002BA73}" srcOrd="2" destOrd="0" presId="urn:microsoft.com/office/officeart/2008/layout/VerticalCurvedList"/>
    <dgm:cxn modelId="{E856C1E8-E815-45E8-BB23-94552B166686}" type="presParOf" srcId="{4002EFEA-4CBC-4187-AAF9-C74BC002BA73}" destId="{AAA02783-774A-4E4C-84D0-BA409D79CFAD}" srcOrd="0" destOrd="0" presId="urn:microsoft.com/office/officeart/2008/layout/VerticalCurvedList"/>
    <dgm:cxn modelId="{39A51724-6B3B-4A1A-81E7-96DDF3900F60}" type="presParOf" srcId="{ECB27B59-D95C-4B2A-8530-50E88C53BA76}" destId="{4BE77EF2-1DB9-4B1B-8A6A-E2CAA33D8B69}" srcOrd="3" destOrd="0" presId="urn:microsoft.com/office/officeart/2008/layout/VerticalCurvedList"/>
    <dgm:cxn modelId="{5AD9563A-F9F5-4D27-8A1B-429E05F17CC2}" type="presParOf" srcId="{ECB27B59-D95C-4B2A-8530-50E88C53BA76}" destId="{11C7E0A9-519F-4FD2-8214-4D94B9869BDA}" srcOrd="4" destOrd="0" presId="urn:microsoft.com/office/officeart/2008/layout/VerticalCurvedList"/>
    <dgm:cxn modelId="{C3FBB6EC-372A-432C-8DE8-0C886560CAC7}" type="presParOf" srcId="{11C7E0A9-519F-4FD2-8214-4D94B9869BDA}" destId="{9D337640-68E2-4CA3-A8DA-4EDEEC846AF0}" srcOrd="0" destOrd="0" presId="urn:microsoft.com/office/officeart/2008/layout/VerticalCurvedList"/>
    <dgm:cxn modelId="{6FBDBD80-24AD-45BD-BA97-EE894825438F}" type="presParOf" srcId="{ECB27B59-D95C-4B2A-8530-50E88C53BA76}" destId="{42453876-B59A-46B1-9C1A-62807F887196}" srcOrd="5" destOrd="0" presId="urn:microsoft.com/office/officeart/2008/layout/VerticalCurvedList"/>
    <dgm:cxn modelId="{1E42643C-C320-474A-BE1A-1BC04E98A937}" type="presParOf" srcId="{ECB27B59-D95C-4B2A-8530-50E88C53BA76}" destId="{FA051447-B709-43D5-BAC3-EE5764F94F84}" srcOrd="6" destOrd="0" presId="urn:microsoft.com/office/officeart/2008/layout/VerticalCurvedList"/>
    <dgm:cxn modelId="{7CBF6EAD-CE0C-47FA-9009-123BA78DD793}" type="presParOf" srcId="{FA051447-B709-43D5-BAC3-EE5764F94F84}" destId="{6BD353C8-7D9A-415D-83B7-D99B1F4D61E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F8481-F419-450F-A5D5-D8B2F1AE279B}">
      <dsp:nvSpPr>
        <dsp:cNvPr id="0" name=""/>
        <dsp:cNvSpPr/>
      </dsp:nvSpPr>
      <dsp:spPr>
        <a:xfrm>
          <a:off x="-5301082" y="-811905"/>
          <a:ext cx="6312795" cy="6312795"/>
        </a:xfrm>
        <a:prstGeom prst="blockArc">
          <a:avLst>
            <a:gd name="adj1" fmla="val 18900000"/>
            <a:gd name="adj2" fmla="val 2700000"/>
            <a:gd name="adj3" fmla="val 342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E43CC-6D86-479D-AC4C-E97EF07E29D0}">
      <dsp:nvSpPr>
        <dsp:cNvPr id="0" name=""/>
        <dsp:cNvSpPr/>
      </dsp:nvSpPr>
      <dsp:spPr>
        <a:xfrm>
          <a:off x="650831" y="468898"/>
          <a:ext cx="9800060" cy="9377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4376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En pocas palabras… </a:t>
          </a:r>
          <a:endParaRPr lang="es-MX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¿Qué es AI </a:t>
          </a:r>
          <a:r>
            <a:rPr lang="es-ES" sz="1200" kern="1200" dirty="0" err="1"/>
            <a:t>Builder</a:t>
          </a:r>
          <a:r>
            <a:rPr lang="es-ES" sz="1200" kern="1200" dirty="0"/>
            <a:t> y como beneficiarse de la inteligencia artificial?</a:t>
          </a:r>
          <a:endParaRPr lang="es-MX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Mixed</a:t>
          </a:r>
          <a:r>
            <a:rPr lang="es-ES" sz="1200" kern="1200" dirty="0"/>
            <a:t> </a:t>
          </a:r>
          <a:r>
            <a:rPr lang="es-ES" sz="1200" kern="1200" dirty="0" err="1"/>
            <a:t>reality</a:t>
          </a:r>
          <a:r>
            <a:rPr lang="es-ES" sz="1200" kern="1200" dirty="0"/>
            <a:t>, un abanico de posibilidades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200" kern="1200" dirty="0"/>
        </a:p>
      </dsp:txBody>
      <dsp:txXfrm>
        <a:off x="650831" y="468898"/>
        <a:ext cx="9800060" cy="937797"/>
      </dsp:txXfrm>
    </dsp:sp>
    <dsp:sp modelId="{AAA02783-774A-4E4C-84D0-BA409D79CFAD}">
      <dsp:nvSpPr>
        <dsp:cNvPr id="0" name=""/>
        <dsp:cNvSpPr/>
      </dsp:nvSpPr>
      <dsp:spPr>
        <a:xfrm>
          <a:off x="64707" y="351673"/>
          <a:ext cx="1172246" cy="11722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77EF2-1DB9-4B1B-8A6A-E2CAA33D8B69}">
      <dsp:nvSpPr>
        <dsp:cNvPr id="0" name=""/>
        <dsp:cNvSpPr/>
      </dsp:nvSpPr>
      <dsp:spPr>
        <a:xfrm>
          <a:off x="991720" y="1875594"/>
          <a:ext cx="9459171" cy="937797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4376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Demo</a:t>
          </a:r>
          <a:endParaRPr lang="es-MX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AI </a:t>
          </a:r>
          <a:r>
            <a:rPr lang="es-ES" sz="1200" kern="1200" dirty="0" err="1"/>
            <a:t>Builder</a:t>
          </a:r>
          <a:endParaRPr lang="es-MX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Mixed</a:t>
          </a:r>
          <a:r>
            <a:rPr lang="es-ES" sz="1200" kern="1200" dirty="0"/>
            <a:t> </a:t>
          </a:r>
          <a:r>
            <a:rPr lang="es-ES" sz="1200" kern="1200" dirty="0" err="1"/>
            <a:t>Reality</a:t>
          </a:r>
          <a:endParaRPr lang="es-MX" sz="1200" kern="1200" dirty="0"/>
        </a:p>
      </dsp:txBody>
      <dsp:txXfrm>
        <a:off x="991720" y="1875594"/>
        <a:ext cx="9459171" cy="937797"/>
      </dsp:txXfrm>
    </dsp:sp>
    <dsp:sp modelId="{9D337640-68E2-4CA3-A8DA-4EDEEC846AF0}">
      <dsp:nvSpPr>
        <dsp:cNvPr id="0" name=""/>
        <dsp:cNvSpPr/>
      </dsp:nvSpPr>
      <dsp:spPr>
        <a:xfrm>
          <a:off x="405597" y="1758369"/>
          <a:ext cx="1172246" cy="11722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453876-B59A-46B1-9C1A-62807F887196}">
      <dsp:nvSpPr>
        <dsp:cNvPr id="0" name=""/>
        <dsp:cNvSpPr/>
      </dsp:nvSpPr>
      <dsp:spPr>
        <a:xfrm>
          <a:off x="650831" y="3282289"/>
          <a:ext cx="9800060" cy="93779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4376" tIns="38100" rIns="38100" bIns="381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Siguientes pasos</a:t>
          </a:r>
          <a:endParaRPr lang="es-MX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¡Experimenta!</a:t>
          </a:r>
          <a:endParaRPr lang="es-MX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Recursos de aprendizaje recomendados</a:t>
          </a:r>
          <a:endParaRPr lang="es-MX" sz="1200" kern="1200" dirty="0"/>
        </a:p>
      </dsp:txBody>
      <dsp:txXfrm>
        <a:off x="650831" y="3282289"/>
        <a:ext cx="9800060" cy="937797"/>
      </dsp:txXfrm>
    </dsp:sp>
    <dsp:sp modelId="{6BD353C8-7D9A-415D-83B7-D99B1F4D61EF}">
      <dsp:nvSpPr>
        <dsp:cNvPr id="0" name=""/>
        <dsp:cNvSpPr/>
      </dsp:nvSpPr>
      <dsp:spPr>
        <a:xfrm>
          <a:off x="64707" y="3165064"/>
          <a:ext cx="1172246" cy="11722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86CA0-1BAD-4377-AD37-982BA4DF2A40}" type="datetimeFigureOut">
              <a:rPr lang="es-MX" smtClean="0"/>
              <a:t>12/11/2020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2F696-ABFD-44CB-B877-1D7E0DC4228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9371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Ingeniero</a:t>
            </a:r>
          </a:p>
          <a:p>
            <a:r>
              <a:rPr lang="es-MX" dirty="0"/>
              <a:t>Tlaxcalteca</a:t>
            </a:r>
          </a:p>
          <a:p>
            <a:r>
              <a:rPr lang="es-MX" dirty="0"/>
              <a:t>6 años de experiencia Versión 2011</a:t>
            </a:r>
          </a:p>
          <a:p>
            <a:endParaRPr lang="es-MX" dirty="0"/>
          </a:p>
          <a:p>
            <a:r>
              <a:rPr lang="es-MX" dirty="0"/>
              <a:t>Definity First</a:t>
            </a:r>
          </a:p>
          <a:p>
            <a:endParaRPr lang="es-MX" dirty="0"/>
          </a:p>
          <a:p>
            <a:r>
              <a:rPr lang="es-MX" dirty="0"/>
              <a:t>Miembro de comunidades</a:t>
            </a:r>
          </a:p>
          <a:p>
            <a:pPr marL="171450" indent="-171450">
              <a:buFontTx/>
              <a:buChar char="-"/>
            </a:pPr>
            <a:r>
              <a:rPr lang="es-MX" dirty="0"/>
              <a:t>ComunidadCRM – CRMUG</a:t>
            </a:r>
          </a:p>
          <a:p>
            <a:pPr marL="171450" indent="-171450">
              <a:buFontTx/>
              <a:buChar char="-"/>
            </a:pPr>
            <a:r>
              <a:rPr lang="es-MX" dirty="0"/>
              <a:t>365 SAT</a:t>
            </a:r>
          </a:p>
          <a:p>
            <a:pPr marL="171450" indent="-171450">
              <a:buFontTx/>
              <a:buChar char="-"/>
            </a:pPr>
            <a:r>
              <a:rPr lang="es-MX" dirty="0"/>
              <a:t>PPWT</a:t>
            </a:r>
          </a:p>
          <a:p>
            <a:pPr marL="171450" indent="-171450">
              <a:buFontTx/>
              <a:buChar char="-"/>
            </a:pPr>
            <a:r>
              <a:rPr lang="es-MX" dirty="0"/>
              <a:t>Howtodyn365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A3605-7A28-403B-8AF8-3C2A1E6645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4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2D73A-4D46-47D6-925C-2AF052380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670F81-6C98-4D86-9594-6CFFD6792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446CF5-A006-48F8-8338-E225F17B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F036A-D065-43CE-9425-0592A08B7B97}" type="datetimeFigureOut">
              <a:rPr lang="es-US" smtClean="0"/>
              <a:t>11/12/2020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9B45E2-E127-41D2-9419-2FAAEC6C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1B7A86-3863-461A-8D1C-7526CE05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E343C-C161-459D-85C3-3CB5E92109F0}" type="slidenum">
              <a:rPr lang="es-US" smtClean="0"/>
              <a:t>‹Nº›</a:t>
            </a:fld>
            <a:endParaRPr lang="es-US"/>
          </a:p>
        </p:txBody>
      </p:sp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A7A3A122-3D8F-4EF7-9F64-31F601343B97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AF036A-D065-43CE-9425-0592A08B7B97}" type="datetimeFigureOut">
              <a:rPr lang="es-US" smtClean="0"/>
              <a:pPr/>
              <a:t>11/12/2020</a:t>
            </a:fld>
            <a:endParaRPr lang="es-US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F7941ADF-B5D7-4BB6-9644-DCC29F786AC6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70E343C-C161-459D-85C3-3CB5E92109F0}" type="slidenum">
              <a:rPr lang="es-US" smtClean="0"/>
              <a:pPr/>
              <a:t>‹Nº›</a:t>
            </a:fld>
            <a:endParaRPr lang="es-US"/>
          </a:p>
        </p:txBody>
      </p:sp>
      <p:sp>
        <p:nvSpPr>
          <p:cNvPr id="10" name="Marcador de título 1">
            <a:extLst>
              <a:ext uri="{FF2B5EF4-FFF2-40B4-BE49-F238E27FC236}">
                <a16:creationId xmlns:a16="http://schemas.microsoft.com/office/drawing/2014/main" id="{2DF2585D-4100-418F-8014-19DEC962306A}"/>
              </a:ext>
            </a:extLst>
          </p:cNvPr>
          <p:cNvSpPr txBox="1">
            <a:spLocks/>
          </p:cNvSpPr>
          <p:nvPr userDrawn="1"/>
        </p:nvSpPr>
        <p:spPr>
          <a:xfrm>
            <a:off x="161259" y="6602818"/>
            <a:ext cx="11927959" cy="137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1400" i="1" dirty="0">
                <a:solidFill>
                  <a:schemeClr val="bg1"/>
                </a:solidFill>
              </a:rPr>
              <a:t>#MaratónSoluciones</a:t>
            </a:r>
            <a:endParaRPr lang="es-US" sz="1400" i="1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CE6DDA-9785-4E2C-84CB-1312221AD0A9}"/>
              </a:ext>
            </a:extLst>
          </p:cNvPr>
          <p:cNvSpPr txBox="1"/>
          <p:nvPr userDrawn="1"/>
        </p:nvSpPr>
        <p:spPr>
          <a:xfrm>
            <a:off x="122275" y="6482242"/>
            <a:ext cx="228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HISTORIA DE USUARIO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F06B6B6-8380-4C7D-98D2-EC1FD963E886}"/>
              </a:ext>
            </a:extLst>
          </p:cNvPr>
          <p:cNvSpPr/>
          <p:nvPr userDrawn="1"/>
        </p:nvSpPr>
        <p:spPr>
          <a:xfrm>
            <a:off x="0" y="6592186"/>
            <a:ext cx="12192000" cy="265814"/>
          </a:xfrm>
          <a:prstGeom prst="rect">
            <a:avLst/>
          </a:prstGeom>
          <a:solidFill>
            <a:srgbClr val="F5B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4EE3FDB-8C86-4020-A2B8-361D09C28F9C}"/>
              </a:ext>
            </a:extLst>
          </p:cNvPr>
          <p:cNvSpPr txBox="1"/>
          <p:nvPr userDrawn="1"/>
        </p:nvSpPr>
        <p:spPr>
          <a:xfrm>
            <a:off x="10504975" y="6577367"/>
            <a:ext cx="189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#maratonsoluciones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AB65B90-7A13-498A-9F30-92A2C9DA80DC}"/>
              </a:ext>
            </a:extLst>
          </p:cNvPr>
          <p:cNvSpPr txBox="1"/>
          <p:nvPr userDrawn="1"/>
        </p:nvSpPr>
        <p:spPr>
          <a:xfrm>
            <a:off x="0" y="6591636"/>
            <a:ext cx="510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Maratón Soluciones de Negocio Microsoft | Noviembre 2020 </a:t>
            </a:r>
          </a:p>
        </p:txBody>
      </p:sp>
    </p:spTree>
    <p:extLst>
      <p:ext uri="{BB962C8B-B14F-4D97-AF65-F5344CB8AC3E}">
        <p14:creationId xmlns:p14="http://schemas.microsoft.com/office/powerpoint/2010/main" val="3466807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206DE-0828-4441-9CEA-2DF3FCB0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63A17A-50F5-4ACA-B9E7-900B552E4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EBA30E-BEF7-4B4A-8F74-52D215F7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F036A-D065-43CE-9425-0592A08B7B97}" type="datetimeFigureOut">
              <a:rPr lang="es-US" smtClean="0"/>
              <a:t>11/12/2020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BD33B4-979B-4FB5-A1F9-4BB10091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B07872-0C61-42E5-8BD1-1795ACDA3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E343C-C161-459D-85C3-3CB5E92109F0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6485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EACCEA-8A64-4299-9742-822E8CD89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7830F6-A049-4FC7-8128-DE5EDBEA1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F5351E-A208-481D-A2E9-F1021CBB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F036A-D065-43CE-9425-0592A08B7B97}" type="datetimeFigureOut">
              <a:rPr lang="es-US" smtClean="0"/>
              <a:t>11/12/2020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541993-509E-4C6E-A049-82014DA4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CBA96F-DD33-49A4-80FF-D564A850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E343C-C161-459D-85C3-3CB5E92109F0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77191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7742F7-7A61-4E5D-A632-AC50523063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678057" y="0"/>
            <a:ext cx="4513942" cy="59508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498402-1895-4554-9D53-F50ECB7B3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550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Speaker Intro Slide</a:t>
            </a:r>
          </a:p>
        </p:txBody>
      </p:sp>
    </p:spTree>
    <p:extLst>
      <p:ext uri="{BB962C8B-B14F-4D97-AF65-F5344CB8AC3E}">
        <p14:creationId xmlns:p14="http://schemas.microsoft.com/office/powerpoint/2010/main" val="233414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77E6C-F2CF-4193-912C-D0DCBD19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AC35E8-A867-42A7-BA2C-9C09AF93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FAE42E-E63E-4785-BCF9-AD2F3780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F036A-D065-43CE-9425-0592A08B7B97}" type="datetimeFigureOut">
              <a:rPr lang="es-US" smtClean="0"/>
              <a:t>11/12/2020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D56302-0D0C-4847-9D6B-CA37679C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1ED7D3-2C67-4935-A6EC-FF12B6C5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E343C-C161-459D-85C3-3CB5E92109F0}" type="slidenum">
              <a:rPr lang="es-US" smtClean="0"/>
              <a:t>‹Nº›</a:t>
            </a:fld>
            <a:endParaRPr lang="es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17F5824-5863-4D7D-AD7F-5AD1BC1AB36D}"/>
              </a:ext>
            </a:extLst>
          </p:cNvPr>
          <p:cNvSpPr/>
          <p:nvPr userDrawn="1"/>
        </p:nvSpPr>
        <p:spPr>
          <a:xfrm>
            <a:off x="0" y="6592186"/>
            <a:ext cx="12192000" cy="265814"/>
          </a:xfrm>
          <a:prstGeom prst="rect">
            <a:avLst/>
          </a:prstGeom>
          <a:solidFill>
            <a:srgbClr val="F5B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C37014-4A47-439E-8B0E-666361E6C352}"/>
              </a:ext>
            </a:extLst>
          </p:cNvPr>
          <p:cNvSpPr txBox="1"/>
          <p:nvPr userDrawn="1"/>
        </p:nvSpPr>
        <p:spPr>
          <a:xfrm>
            <a:off x="10504975" y="6577367"/>
            <a:ext cx="189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#maratonsoluciones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D78F8B-DE57-4C3F-BE1C-72686CA3C6D5}"/>
              </a:ext>
            </a:extLst>
          </p:cNvPr>
          <p:cNvSpPr txBox="1"/>
          <p:nvPr userDrawn="1"/>
        </p:nvSpPr>
        <p:spPr>
          <a:xfrm>
            <a:off x="0" y="6591636"/>
            <a:ext cx="510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Maratón Soluciones de Negocio Microsoft | Noviembre 2020 </a:t>
            </a:r>
          </a:p>
        </p:txBody>
      </p:sp>
    </p:spTree>
    <p:extLst>
      <p:ext uri="{BB962C8B-B14F-4D97-AF65-F5344CB8AC3E}">
        <p14:creationId xmlns:p14="http://schemas.microsoft.com/office/powerpoint/2010/main" val="282564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AD1B5-6C9B-460C-9309-BAB7DBB4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357289-C312-4DB8-951B-D2740A4EB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AF28B0-0AEE-4380-B72C-B278B32F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F036A-D065-43CE-9425-0592A08B7B97}" type="datetimeFigureOut">
              <a:rPr lang="es-US" smtClean="0"/>
              <a:t>11/12/2020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ADB870-66A3-4790-A038-50D471AB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1AC282-5D91-45D9-8D24-FB73FF81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E343C-C161-459D-85C3-3CB5E92109F0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23578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7F1E8-052D-497F-A807-BE8BB424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920E08-3FE4-4E63-AF4A-BC549D31B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2E2F9E-7A84-4252-A893-A5D9F0028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C9EAFD-D82A-4055-8565-2F73ADE9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F036A-D065-43CE-9425-0592A08B7B97}" type="datetimeFigureOut">
              <a:rPr lang="es-US" smtClean="0"/>
              <a:t>11/12/2020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A6D013-67DF-440A-AFDF-D2C2F28B5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23EACB-BF4F-41EA-BBAA-5E5D6D90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E343C-C161-459D-85C3-3CB5E92109F0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2330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06E98-4D74-43B8-AB00-7DC367A6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8945E2-07C1-48C7-9820-1B67BBE10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2CE206-2640-464C-A5C8-9FE73DC90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BD7F55-6E51-4312-BBBD-208001CF3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1BD5A1A-3496-494C-BBBE-9E911007C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2AFAD8-A29A-43CE-9CF5-0D2F9C54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F036A-D065-43CE-9425-0592A08B7B97}" type="datetimeFigureOut">
              <a:rPr lang="es-US" smtClean="0"/>
              <a:t>11/12/2020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92370C0-61B5-4EF8-B0D0-508C4C0E8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8EF811C-643F-4AC8-83C3-8039EDA2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E343C-C161-459D-85C3-3CB5E92109F0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70059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999FF-34ED-4D60-A92F-D1A8911B9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1466D2C-A121-40B2-AAF6-23BBF012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F036A-D065-43CE-9425-0592A08B7B97}" type="datetimeFigureOut">
              <a:rPr lang="es-US" smtClean="0"/>
              <a:t>11/12/2020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DA6832-BF9D-47BE-A88A-1D5191168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C642EE9-BF63-4A67-8767-68E5CCDC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E343C-C161-459D-85C3-3CB5E92109F0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885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D95941-5D98-4DFA-AAAD-F9993CD5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F036A-D065-43CE-9425-0592A08B7B97}" type="datetimeFigureOut">
              <a:rPr lang="es-US" smtClean="0"/>
              <a:t>11/12/2020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25F011-8305-4A7B-A3FB-72CAE2FC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6CE00B-E484-4086-8AD2-100A8079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E343C-C161-459D-85C3-3CB5E92109F0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6270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B4A6A-1591-4645-AC7E-04707801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CDE302-183A-4D3A-83C4-9EE4E9C3E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9F954E-8128-4437-92F9-CEC88269E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E65442-44BD-453F-9C9B-EDE73B7F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F036A-D065-43CE-9425-0592A08B7B97}" type="datetimeFigureOut">
              <a:rPr lang="es-US" smtClean="0"/>
              <a:t>11/12/2020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279BE8-43D6-4CCD-BB29-C5AF2279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7F1411-B384-443E-8438-0B82CF96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E343C-C161-459D-85C3-3CB5E92109F0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248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FD334-8A54-4E75-8761-6897C6BE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6B2361-9A94-4268-9C5E-35C1296DF2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72929E-5CB7-4728-9CB3-6814FD82D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CB94C5-DB54-4417-9211-8A0974A3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AF036A-D065-43CE-9425-0592A08B7B97}" type="datetimeFigureOut">
              <a:rPr lang="es-US" smtClean="0"/>
              <a:t>11/12/2020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D4E475-6FA6-49F5-8595-F5D91690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0A3789-8217-4877-BAF2-CCB24E9E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0E343C-C161-459D-85C3-3CB5E92109F0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218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1D2FF85-07CB-4F27-B9BF-BC2C7C56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C624C9-F131-4221-BB71-CAB4AE385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9857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f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fif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f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FB2EF068-24F9-48ED-BD60-E52510167FF0}"/>
              </a:ext>
            </a:extLst>
          </p:cNvPr>
          <p:cNvSpPr txBox="1">
            <a:spLocks/>
          </p:cNvSpPr>
          <p:nvPr/>
        </p:nvSpPr>
        <p:spPr>
          <a:xfrm>
            <a:off x="0" y="808940"/>
            <a:ext cx="12192000" cy="1011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 dirty="0">
                <a:latin typeface="+mn-lt"/>
              </a:rPr>
              <a:t>Integra tus procesos de negocio:</a:t>
            </a:r>
          </a:p>
          <a:p>
            <a:pPr algn="ctr"/>
            <a:r>
              <a:rPr lang="es-ES" b="1" dirty="0">
                <a:latin typeface="+mn-lt"/>
              </a:rPr>
              <a:t> Powerapps + Inteligencia artificial + </a:t>
            </a:r>
            <a:r>
              <a:rPr lang="es-ES" b="1" dirty="0" err="1">
                <a:latin typeface="+mn-lt"/>
              </a:rPr>
              <a:t>Mixed</a:t>
            </a:r>
            <a:r>
              <a:rPr lang="es-ES" b="1" dirty="0">
                <a:latin typeface="+mn-lt"/>
              </a:rPr>
              <a:t> </a:t>
            </a:r>
            <a:r>
              <a:rPr lang="es-ES" b="1" dirty="0" err="1">
                <a:latin typeface="+mn-lt"/>
              </a:rPr>
              <a:t>reality</a:t>
            </a:r>
            <a:endParaRPr lang="es-US" b="1" dirty="0">
              <a:latin typeface="+mn-lt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3FBFE34-F2F6-437D-B63C-2F275E251352}"/>
              </a:ext>
            </a:extLst>
          </p:cNvPr>
          <p:cNvSpPr txBox="1">
            <a:spLocks/>
          </p:cNvSpPr>
          <p:nvPr/>
        </p:nvSpPr>
        <p:spPr>
          <a:xfrm>
            <a:off x="0" y="2231732"/>
            <a:ext cx="12192000" cy="1105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US" dirty="0">
                <a:solidFill>
                  <a:srgbClr val="362E1E"/>
                </a:solidFill>
                <a:latin typeface="+mj-lt"/>
              </a:rPr>
              <a:t>Maratón Virtual Soluciones de Negocio Microsoft</a:t>
            </a:r>
          </a:p>
          <a:p>
            <a:pPr marL="0" indent="0" algn="ctr">
              <a:buNone/>
            </a:pPr>
            <a:r>
              <a:rPr lang="es-US" dirty="0">
                <a:solidFill>
                  <a:srgbClr val="362E1E"/>
                </a:solidFill>
                <a:latin typeface="+mj-lt"/>
              </a:rPr>
              <a:t>9-14 Noviembre | En línea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4458CF-9615-4CC7-9F3E-6FAB48B2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031" y="1"/>
            <a:ext cx="1323969" cy="130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5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822D2-87E0-4821-BF34-3867503E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 tu modelo de AI </a:t>
            </a:r>
            <a:r>
              <a:rPr lang="es-ES" dirty="0" err="1"/>
              <a:t>Builder</a:t>
            </a:r>
            <a:endParaRPr lang="es-MX" dirty="0"/>
          </a:p>
        </p:txBody>
      </p:sp>
      <p:pic>
        <p:nvPicPr>
          <p:cNvPr id="5" name="Marcador de contenido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497C882D-C588-44C5-BBC0-1B6E82B17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7" y="1253331"/>
            <a:ext cx="10307323" cy="5277264"/>
          </a:xfrm>
        </p:spPr>
      </p:pic>
    </p:spTree>
    <p:extLst>
      <p:ext uri="{BB962C8B-B14F-4D97-AF65-F5344CB8AC3E}">
        <p14:creationId xmlns:p14="http://schemas.microsoft.com/office/powerpoint/2010/main" val="255295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A742F-DC97-4A2B-BC81-638C1C5E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Entrena tu modelo de AI </a:t>
            </a:r>
            <a:r>
              <a:rPr lang="es-MX" dirty="0" err="1"/>
              <a:t>Builder</a:t>
            </a:r>
            <a:endParaRPr lang="es-MX" dirty="0"/>
          </a:p>
        </p:txBody>
      </p:sp>
      <p:pic>
        <p:nvPicPr>
          <p:cNvPr id="5" name="Marcador de contenido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E8CCFCF-B056-49C5-A163-216FF6195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7" y="1759946"/>
            <a:ext cx="10515600" cy="3067964"/>
          </a:xfrm>
        </p:spPr>
      </p:pic>
    </p:spTree>
    <p:extLst>
      <p:ext uri="{BB962C8B-B14F-4D97-AF65-F5344CB8AC3E}">
        <p14:creationId xmlns:p14="http://schemas.microsoft.com/office/powerpoint/2010/main" val="1881931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ixed Reality Drone Race @ voestalpine Linz">
            <a:extLst>
              <a:ext uri="{FF2B5EF4-FFF2-40B4-BE49-F238E27FC236}">
                <a16:creationId xmlns:a16="http://schemas.microsoft.com/office/drawing/2014/main" id="{B8ADE8B4-57A0-443A-88D5-84F59A55F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8" t="9091"/>
          <a:stretch/>
        </p:blipFill>
        <p:spPr bwMode="auto">
          <a:xfrm>
            <a:off x="-2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F1DBA6-E1BF-403C-83A3-09EC860B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4800"/>
              <a:t>Mixed reality, un abanico de posibilidades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59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0EC9DC-F6B7-4DA8-9846-27B31593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4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Qué</a:t>
            </a:r>
            <a:r>
              <a:rPr lang="en-US" sz="4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Mixed reality?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D6C6A-9DDB-4119-8D56-9772F89C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9924" cy="4351338"/>
          </a:xfrm>
        </p:spPr>
        <p:txBody>
          <a:bodyPr>
            <a:normAutofit fontScale="92500" lnSpcReduction="10000"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La realidad mixta, es la </a:t>
            </a:r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combinación de realidad virtual y realidad aumentada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. Permite crear nuevos espacios en los que interactúan tanto objetos y/o personas </a:t>
            </a:r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reales como virtuales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Permite integrar controles para: </a:t>
            </a:r>
          </a:p>
          <a:p>
            <a:pPr lvl="1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Ver y manipular objetos 3D.</a:t>
            </a:r>
          </a:p>
          <a:p>
            <a:pPr lvl="1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Colocar virtualmente contenido 3D directamente en la cámara de nuestro dispositivo.</a:t>
            </a:r>
          </a:p>
          <a:p>
            <a:pPr lvl="1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Mida distancia, área y el volumen de objetos con la cámara.</a:t>
            </a:r>
          </a:p>
        </p:txBody>
      </p:sp>
      <p:pic>
        <p:nvPicPr>
          <p:cNvPr id="4" name="Picture 2" descr="Propiedades en la vista del componente en el panel 3D">
            <a:extLst>
              <a:ext uri="{FF2B5EF4-FFF2-40B4-BE49-F238E27FC236}">
                <a16:creationId xmlns:a16="http://schemas.microsoft.com/office/drawing/2014/main" id="{E57D64A5-BB68-403C-BEEF-BFCC6CD44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8" r="20263"/>
          <a:stretch/>
        </p:blipFill>
        <p:spPr bwMode="auto">
          <a:xfrm>
            <a:off x="6670306" y="109866"/>
            <a:ext cx="5650029" cy="34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283D98C-B895-4AB0-B32F-1B23F7F69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9"/>
          <a:stretch/>
        </p:blipFill>
        <p:spPr>
          <a:xfrm>
            <a:off x="6911566" y="659760"/>
            <a:ext cx="2774256" cy="5763245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609795B-DE9D-4159-B102-3AB17E17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733" y="582328"/>
            <a:ext cx="2774257" cy="5504177"/>
          </a:xfrm>
          <a:prstGeom prst="rect">
            <a:avLst/>
          </a:prstGeom>
        </p:spPr>
      </p:pic>
      <p:pic>
        <p:nvPicPr>
          <p:cNvPr id="23" name="Imagen 22" descr="Imagen que contiene tabla, monitor, computadora, teclado&#10;&#10;Descripción generada automáticamente">
            <a:extLst>
              <a:ext uri="{FF2B5EF4-FFF2-40B4-BE49-F238E27FC236}">
                <a16:creationId xmlns:a16="http://schemas.microsoft.com/office/drawing/2014/main" id="{DDCAF50E-3BFC-4CD1-BD4B-810D8B6E39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"/>
          <a:stretch/>
        </p:blipFill>
        <p:spPr>
          <a:xfrm>
            <a:off x="7587174" y="-446221"/>
            <a:ext cx="3478588" cy="730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0EC9DC-F6B7-4DA8-9846-27B31593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¿Como </a:t>
            </a:r>
            <a:r>
              <a:rPr lang="en-US" sz="4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beneficiarse</a:t>
            </a:r>
            <a:r>
              <a:rPr lang="en-US" sz="4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Mixed reality?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D6C6A-9DDB-4119-8D56-9772F89C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9924" cy="4667250"/>
          </a:xfrm>
        </p:spPr>
        <p:txBody>
          <a:bodyPr>
            <a:norm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¡Experimenta!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Piensa en ejemplos que puedan ser útiles:</a:t>
            </a:r>
          </a:p>
          <a:p>
            <a:pPr lvl="1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Visualizar productos 3D en Power Apps</a:t>
            </a:r>
          </a:p>
          <a:p>
            <a:pPr lvl="1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Validar que un objeto se acomoda en un espacio determinado</a:t>
            </a:r>
          </a:p>
          <a:p>
            <a:pPr lvl="1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Tomar medidas en campo con la cámara e integrado a PowerApps</a:t>
            </a:r>
          </a:p>
          <a:p>
            <a:pPr lvl="2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MX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14EF8F0-DDD8-4F68-8BE0-329966CCD5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8DE3D1-F8BE-4A0B-955E-AE37716FC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578" y="1690688"/>
            <a:ext cx="3843324" cy="2507438"/>
          </a:xfrm>
          <a:prstGeom prst="rect">
            <a:avLst/>
          </a:prstGeom>
        </p:spPr>
      </p:pic>
      <p:pic>
        <p:nvPicPr>
          <p:cNvPr id="3074" name="Picture 2" descr="Mixed Reality comes to Microsoft Power Apps">
            <a:extLst>
              <a:ext uri="{FF2B5EF4-FFF2-40B4-BE49-F238E27FC236}">
                <a16:creationId xmlns:a16="http://schemas.microsoft.com/office/drawing/2014/main" id="{5C0A6E3B-FF8C-4EB5-B70C-711EB59F5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03" y="4198125"/>
            <a:ext cx="3448393" cy="229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6FF011E-79A8-4C49-BD63-6F2AA3EFA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3" b="-29123"/>
          <a:stretch/>
        </p:blipFill>
        <p:spPr>
          <a:xfrm>
            <a:off x="8563448" y="1346641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9B8CD-8B8E-48B0-9878-18F82493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Habilitar </a:t>
            </a:r>
            <a:r>
              <a:rPr lang="es-MX" dirty="0" err="1"/>
              <a:t>Mixed</a:t>
            </a:r>
            <a:r>
              <a:rPr lang="es-MX" dirty="0"/>
              <a:t> </a:t>
            </a:r>
            <a:r>
              <a:rPr lang="es-MX" dirty="0" err="1"/>
              <a:t>Reality</a:t>
            </a:r>
            <a:endParaRPr lang="es-MX" dirty="0"/>
          </a:p>
        </p:txBody>
      </p:sp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06D9C499-6B17-4258-95C1-CB8C148E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13669"/>
            <a:ext cx="10822713" cy="555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14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D455A-1B17-4251-96CD-6CE39B76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Marcador de contenido 6" descr="Imagen que contiene electrónica, computadora&#10;&#10;Descripción generada automáticamente">
            <a:extLst>
              <a:ext uri="{FF2B5EF4-FFF2-40B4-BE49-F238E27FC236}">
                <a16:creationId xmlns:a16="http://schemas.microsoft.com/office/drawing/2014/main" id="{AC45F6D2-9B43-4E46-9E5F-C25276C01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63" y="2343212"/>
            <a:ext cx="7884564" cy="4036831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0B4736-13BB-43E5-8A69-B2A79FEE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18"/>
            <a:ext cx="12192000" cy="22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3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43C995-7BEE-4BB0-A819-30E0B7D9D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248" y="1481328"/>
            <a:ext cx="2926080" cy="2468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Siguientes pasos…</a:t>
            </a: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100" name="Picture 4" descr="long shutter experiment">
            <a:extLst>
              <a:ext uri="{FF2B5EF4-FFF2-40B4-BE49-F238E27FC236}">
                <a16:creationId xmlns:a16="http://schemas.microsoft.com/office/drawing/2014/main" id="{86597075-476F-4158-8EA1-1D4D33429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218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06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40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D235B8-3D10-493F-88AC-84BB404C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Imagen que contiene edificio, exterior, tabla, calle&#10;&#10;Descripción generada automáticamente">
            <a:extLst>
              <a:ext uri="{FF2B5EF4-FFF2-40B4-BE49-F238E27FC236}">
                <a16:creationId xmlns:a16="http://schemas.microsoft.com/office/drawing/2014/main" id="{916661C7-1F74-4CC2-B878-856E9FC34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F5D9DE-B46E-45D6-BDC6-5E245AAF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503" y="3512262"/>
            <a:ext cx="9801082" cy="1675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¡Experimenta!</a:t>
            </a:r>
          </a:p>
        </p:txBody>
      </p:sp>
    </p:spTree>
    <p:extLst>
      <p:ext uri="{BB962C8B-B14F-4D97-AF65-F5344CB8AC3E}">
        <p14:creationId xmlns:p14="http://schemas.microsoft.com/office/powerpoint/2010/main" val="341741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868D0-9B76-4639-BB44-43DC8D9F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Recursos de aprendizaje recomendados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89E0C7-9C7D-4C57-B48D-7C189F463C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AI </a:t>
            </a:r>
            <a:r>
              <a:rPr lang="es-MX" dirty="0" err="1"/>
              <a:t>Builder</a:t>
            </a:r>
            <a:endParaRPr lang="es-MX" dirty="0"/>
          </a:p>
          <a:p>
            <a:pPr lvl="1"/>
            <a:r>
              <a:rPr lang="es-MX" dirty="0" err="1"/>
              <a:t>Documentacion</a:t>
            </a:r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r>
              <a:rPr lang="es-MX" dirty="0" err="1"/>
              <a:t>Learning</a:t>
            </a:r>
            <a:endParaRPr lang="es-MX" dirty="0"/>
          </a:p>
          <a:p>
            <a:pPr lvl="1"/>
            <a:endParaRPr lang="es-MX" dirty="0"/>
          </a:p>
          <a:p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6A465A-BD72-4A1E-8395-59EC967959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 err="1"/>
              <a:t>Mixed</a:t>
            </a:r>
            <a:r>
              <a:rPr lang="es-MX" dirty="0"/>
              <a:t> </a:t>
            </a:r>
            <a:r>
              <a:rPr lang="es-MX" dirty="0" err="1"/>
              <a:t>Reality</a:t>
            </a:r>
            <a:endParaRPr lang="es-MX" dirty="0"/>
          </a:p>
          <a:p>
            <a:pPr lvl="1"/>
            <a:r>
              <a:rPr lang="es-MX" dirty="0" err="1"/>
              <a:t>Documentacion</a:t>
            </a:r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endParaRPr lang="es-MX" dirty="0"/>
          </a:p>
          <a:p>
            <a:pPr lvl="1"/>
            <a:r>
              <a:rPr lang="es-MX" dirty="0" err="1"/>
              <a:t>Learning</a:t>
            </a:r>
            <a:endParaRPr lang="es-MX" dirty="0"/>
          </a:p>
          <a:p>
            <a:endParaRPr lang="es-MX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23286D-EE37-4524-92BC-4B851903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477" y="4846855"/>
            <a:ext cx="1465045" cy="146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56A9ED0-0399-4F80-9DDB-211DF405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4846700"/>
            <a:ext cx="1465200" cy="14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CC4F9B6-FCFD-469B-A044-44BAE788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477" y="2651765"/>
            <a:ext cx="1465200" cy="14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CF02810-BEC5-4CE2-8DC0-61A9F466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23" y="2696400"/>
            <a:ext cx="1465200" cy="14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60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62B7BE7-593D-4DEB-BF1A-FF4BEBC5F7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7" t="10917"/>
          <a:stretch/>
        </p:blipFill>
        <p:spPr>
          <a:xfrm>
            <a:off x="6829103" y="-56618"/>
            <a:ext cx="5362898" cy="691724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F2280FB-22C8-4105-B975-B3182BE3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359228"/>
            <a:ext cx="5378450" cy="935075"/>
          </a:xfrm>
        </p:spPr>
        <p:txBody>
          <a:bodyPr/>
          <a:lstStyle/>
          <a:p>
            <a:r>
              <a:rPr lang="es-MX" noProof="0" dirty="0">
                <a:latin typeface="Segoe UI" panose="020B0502040204020203" pitchFamily="34" charset="0"/>
                <a:cs typeface="Segoe UI" panose="020B0502040204020203" pitchFamily="34" charset="0"/>
              </a:rPr>
              <a:t>¡Hola a todos!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8B59CFA-6BC8-447C-A9E6-59CF0054AC76}"/>
              </a:ext>
            </a:extLst>
          </p:cNvPr>
          <p:cNvSpPr txBox="1">
            <a:spLocks/>
          </p:cNvSpPr>
          <p:nvPr/>
        </p:nvSpPr>
        <p:spPr>
          <a:xfrm>
            <a:off x="717550" y="1886857"/>
            <a:ext cx="5378795" cy="381232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3800" b="1" dirty="0"/>
              <a:t>Daniel Montiel</a:t>
            </a:r>
          </a:p>
          <a:p>
            <a:pPr algn="just"/>
            <a:r>
              <a:rPr lang="es-MX" dirty="0"/>
              <a:t>6+ años de experiencia en proyectos Dynamics desde versión 2011. </a:t>
            </a:r>
          </a:p>
          <a:p>
            <a:r>
              <a:rPr lang="es-MX" dirty="0"/>
              <a:t>Consultor &amp; </a:t>
            </a:r>
            <a:r>
              <a:rPr lang="es-MX" dirty="0" err="1"/>
              <a:t>Developer</a:t>
            </a:r>
            <a:r>
              <a:rPr lang="es-MX" dirty="0"/>
              <a:t> Microsoft Dynamics 365 CE (CRM/PowerApps)</a:t>
            </a:r>
          </a:p>
          <a:p>
            <a:r>
              <a:rPr lang="es-MX" dirty="0"/>
              <a:t>Miembro de comunidades desde 2011:</a:t>
            </a:r>
          </a:p>
          <a:p>
            <a:pPr lvl="1"/>
            <a:r>
              <a:rPr lang="es-MX" dirty="0"/>
              <a:t>ComunidadCRM - D365UG</a:t>
            </a:r>
          </a:p>
          <a:p>
            <a:pPr lvl="1"/>
            <a:r>
              <a:rPr lang="es-MX" dirty="0"/>
              <a:t>365Saturday Monterrey</a:t>
            </a:r>
          </a:p>
          <a:p>
            <a:pPr lvl="1"/>
            <a:r>
              <a:rPr lang="es-MX" dirty="0"/>
              <a:t>PowerPlatform </a:t>
            </a:r>
            <a:r>
              <a:rPr lang="es-MX" dirty="0" err="1"/>
              <a:t>World</a:t>
            </a:r>
            <a:r>
              <a:rPr lang="es-MX" dirty="0"/>
              <a:t> Tour – CDMX</a:t>
            </a:r>
          </a:p>
          <a:p>
            <a:pPr lvl="1"/>
            <a:r>
              <a:rPr lang="es-MX" dirty="0"/>
              <a:t>Howtopowerplatform.com</a:t>
            </a:r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988C9-3582-4E39-9B85-2FB96D4ECE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175" t="40558" r="19173" b="10460"/>
          <a:stretch/>
        </p:blipFill>
        <p:spPr>
          <a:xfrm>
            <a:off x="11037526" y="-56618"/>
            <a:ext cx="1154474" cy="11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9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33912B9-485A-4337-B50E-78A00F350AC0}"/>
              </a:ext>
            </a:extLst>
          </p:cNvPr>
          <p:cNvSpPr/>
          <p:nvPr/>
        </p:nvSpPr>
        <p:spPr>
          <a:xfrm>
            <a:off x="0" y="6592186"/>
            <a:ext cx="12192000" cy="265814"/>
          </a:xfrm>
          <a:prstGeom prst="rect">
            <a:avLst/>
          </a:prstGeom>
          <a:solidFill>
            <a:srgbClr val="362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7DD008-567E-4FA8-B5D2-D1D580809C06}"/>
              </a:ext>
            </a:extLst>
          </p:cNvPr>
          <p:cNvSpPr txBox="1"/>
          <p:nvPr/>
        </p:nvSpPr>
        <p:spPr>
          <a:xfrm>
            <a:off x="10504975" y="6577367"/>
            <a:ext cx="189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US" sz="1200" b="1" dirty="0">
                <a:solidFill>
                  <a:schemeClr val="bg1"/>
                </a:solidFill>
              </a:rPr>
              <a:t>#maratonsoluciones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AA81E3-5250-4DFB-B4A6-5E461503EE08}"/>
              </a:ext>
            </a:extLst>
          </p:cNvPr>
          <p:cNvSpPr txBox="1"/>
          <p:nvPr/>
        </p:nvSpPr>
        <p:spPr>
          <a:xfrm>
            <a:off x="0" y="6591636"/>
            <a:ext cx="510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US" sz="1200" dirty="0">
                <a:solidFill>
                  <a:schemeClr val="bg1"/>
                </a:solidFill>
              </a:rPr>
              <a:t>Maratón Soluciones de Negocio Microsoft | Noviembre 2020 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B27A871-DAA9-4A84-9A82-E7085EBF54A0}"/>
              </a:ext>
            </a:extLst>
          </p:cNvPr>
          <p:cNvSpPr txBox="1">
            <a:spLocks/>
          </p:cNvSpPr>
          <p:nvPr/>
        </p:nvSpPr>
        <p:spPr>
          <a:xfrm>
            <a:off x="0" y="266690"/>
            <a:ext cx="12191999" cy="3839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Y" sz="8000" b="1" dirty="0">
                <a:solidFill>
                  <a:srgbClr val="362E1E"/>
                </a:solidFill>
                <a:latin typeface="+mn-lt"/>
              </a:rPr>
              <a:t>¡Muchas gracias!</a:t>
            </a:r>
          </a:p>
          <a:p>
            <a:pPr algn="ctr"/>
            <a:endParaRPr lang="es-UY" sz="2400" dirty="0"/>
          </a:p>
          <a:p>
            <a:pPr algn="ctr">
              <a:lnSpc>
                <a:spcPct val="100000"/>
              </a:lnSpc>
            </a:pPr>
            <a:r>
              <a:rPr lang="es-UY" sz="2800" dirty="0"/>
              <a:t>Hora de las preguntas</a:t>
            </a:r>
          </a:p>
          <a:p>
            <a:pPr algn="ctr">
              <a:lnSpc>
                <a:spcPct val="100000"/>
              </a:lnSpc>
            </a:pPr>
            <a:r>
              <a:rPr lang="es-ES" sz="6600" dirty="0"/>
              <a:t>❓</a:t>
            </a:r>
            <a:endParaRPr lang="es-US" sz="6600" dirty="0"/>
          </a:p>
        </p:txBody>
      </p:sp>
      <p:pic>
        <p:nvPicPr>
          <p:cNvPr id="3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0A2D97-CBDC-425E-8F27-9A701F100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175" t="40558" r="19173" b="10460"/>
          <a:stretch/>
        </p:blipFill>
        <p:spPr>
          <a:xfrm>
            <a:off x="11037526" y="-56618"/>
            <a:ext cx="1154474" cy="118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9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33912B9-485A-4337-B50E-78A00F350AC0}"/>
              </a:ext>
            </a:extLst>
          </p:cNvPr>
          <p:cNvSpPr/>
          <p:nvPr/>
        </p:nvSpPr>
        <p:spPr>
          <a:xfrm>
            <a:off x="0" y="6592186"/>
            <a:ext cx="12192000" cy="265814"/>
          </a:xfrm>
          <a:prstGeom prst="rect">
            <a:avLst/>
          </a:prstGeom>
          <a:solidFill>
            <a:srgbClr val="362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D7DD008-567E-4FA8-B5D2-D1D580809C06}"/>
              </a:ext>
            </a:extLst>
          </p:cNvPr>
          <p:cNvSpPr txBox="1"/>
          <p:nvPr/>
        </p:nvSpPr>
        <p:spPr>
          <a:xfrm>
            <a:off x="10504975" y="6577367"/>
            <a:ext cx="1899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#maratonsoluciones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AA81E3-5250-4DFB-B4A6-5E461503EE08}"/>
              </a:ext>
            </a:extLst>
          </p:cNvPr>
          <p:cNvSpPr txBox="1"/>
          <p:nvPr/>
        </p:nvSpPr>
        <p:spPr>
          <a:xfrm>
            <a:off x="0" y="6591636"/>
            <a:ext cx="510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Maratón Soluciones de Negocio Microsoft | Noviembre 2020 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B27A871-DAA9-4A84-9A82-E7085EBF54A0}"/>
              </a:ext>
            </a:extLst>
          </p:cNvPr>
          <p:cNvSpPr txBox="1">
            <a:spLocks/>
          </p:cNvSpPr>
          <p:nvPr/>
        </p:nvSpPr>
        <p:spPr>
          <a:xfrm>
            <a:off x="0" y="266690"/>
            <a:ext cx="12191999" cy="1030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UY" sz="8000" b="1" i="0" u="none" strike="noStrike" kern="1200" cap="none" spc="0" normalizeH="0" baseline="0" noProof="0" dirty="0">
                <a:ln>
                  <a:noFill/>
                </a:ln>
                <a:solidFill>
                  <a:srgbClr val="362E1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¡Muchas gracias!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UY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0DD240-642C-404B-984E-3658706C0060}"/>
              </a:ext>
            </a:extLst>
          </p:cNvPr>
          <p:cNvSpPr txBox="1"/>
          <p:nvPr/>
        </p:nvSpPr>
        <p:spPr>
          <a:xfrm>
            <a:off x="507076" y="1452266"/>
            <a:ext cx="11479876" cy="2462213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LinkedIn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linkedin.com/in/</a:t>
            </a:r>
            <a:r>
              <a:rPr kumimoji="0" lang="es-E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danielftk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Twitter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twitter.com/</a:t>
            </a:r>
            <a:r>
              <a:rPr lang="es-ES" dirty="0" err="1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daniel_ftk</a:t>
            </a:r>
            <a:endParaRPr lang="es-ES" dirty="0">
              <a:solidFill>
                <a:prstClr val="black"/>
              </a:solidFill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93BD8A-5CAB-4517-BE94-9EC6F6A62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175" t="40558" r="19173" b="10460"/>
          <a:stretch/>
        </p:blipFill>
        <p:spPr>
          <a:xfrm>
            <a:off x="2788272" y="2035441"/>
            <a:ext cx="1154474" cy="11855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182D074-A759-4D35-8FA4-8218F76AA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89" y="2036029"/>
            <a:ext cx="1184400" cy="1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14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D4496EB-BD87-4AFA-8954-F57797E8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es-MX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86F93019-EB21-4068-AB83-B45CF1691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468135"/>
              </p:ext>
            </p:extLst>
          </p:nvPr>
        </p:nvGraphicFramePr>
        <p:xfrm>
          <a:off x="838200" y="1487978"/>
          <a:ext cx="10515600" cy="4688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áfico 9" descr="Persona con idea">
            <a:extLst>
              <a:ext uri="{FF2B5EF4-FFF2-40B4-BE49-F238E27FC236}">
                <a16:creationId xmlns:a16="http://schemas.microsoft.com/office/drawing/2014/main" id="{E0A86288-7D0F-47D9-9227-5A6464CAB1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2421" y="1966769"/>
            <a:ext cx="914400" cy="914400"/>
          </a:xfrm>
          <a:prstGeom prst="rect">
            <a:avLst/>
          </a:prstGeom>
        </p:spPr>
      </p:pic>
      <p:pic>
        <p:nvPicPr>
          <p:cNvPr id="12" name="Gráfico 11" descr="Robot">
            <a:extLst>
              <a:ext uri="{FF2B5EF4-FFF2-40B4-BE49-F238E27FC236}">
                <a16:creationId xmlns:a16="http://schemas.microsoft.com/office/drawing/2014/main" id="{F98A4CEB-B947-4BB7-888C-ACEB3038D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6058" y="3375270"/>
            <a:ext cx="914400" cy="914400"/>
          </a:xfrm>
          <a:prstGeom prst="rect">
            <a:avLst/>
          </a:prstGeom>
        </p:spPr>
      </p:pic>
      <p:pic>
        <p:nvPicPr>
          <p:cNvPr id="14" name="Gráfico 13" descr="Poste indicador">
            <a:extLst>
              <a:ext uri="{FF2B5EF4-FFF2-40B4-BE49-F238E27FC236}">
                <a16:creationId xmlns:a16="http://schemas.microsoft.com/office/drawing/2014/main" id="{CF9C12F0-6B07-46EC-AC9C-A53F462428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4187" y="47837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1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Advertencia">
            <a:extLst>
              <a:ext uri="{FF2B5EF4-FFF2-40B4-BE49-F238E27FC236}">
                <a16:creationId xmlns:a16="http://schemas.microsoft.com/office/drawing/2014/main" id="{6F128100-D3C8-49DC-8B7F-FE7A32E8A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5787" y="-104775"/>
            <a:ext cx="3695700" cy="36957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F1257A5-6D60-4D89-B401-8298B6076DDC}"/>
              </a:ext>
            </a:extLst>
          </p:cNvPr>
          <p:cNvSpPr txBox="1"/>
          <p:nvPr/>
        </p:nvSpPr>
        <p:spPr>
          <a:xfrm>
            <a:off x="866775" y="3429000"/>
            <a:ext cx="107537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¡Importante!</a:t>
            </a:r>
          </a:p>
          <a:p>
            <a:pPr algn="just"/>
            <a:endParaRPr lang="es-ES" sz="2800" dirty="0"/>
          </a:p>
          <a:p>
            <a:pPr algn="just"/>
            <a:r>
              <a:rPr lang="es-ES" sz="2800" dirty="0"/>
              <a:t>Las vistas previas de características no se han diseñado para un uso de producción y pueden tener una funcionalidad restringida. Estas características están disponibles antes del lanzamiento oficial para que los clientes puedan tener un acceso anticipado y proporcionar comentarios.</a:t>
            </a:r>
          </a:p>
        </p:txBody>
      </p:sp>
    </p:spTree>
    <p:extLst>
      <p:ext uri="{BB962C8B-B14F-4D97-AF65-F5344CB8AC3E}">
        <p14:creationId xmlns:p14="http://schemas.microsoft.com/office/powerpoint/2010/main" val="144840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chine Learning &amp; Artificial Intelligence">
            <a:extLst>
              <a:ext uri="{FF2B5EF4-FFF2-40B4-BE49-F238E27FC236}">
                <a16:creationId xmlns:a16="http://schemas.microsoft.com/office/drawing/2014/main" id="{62FB6255-DF35-4C68-8CA9-53B78264B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" r="9089" b="736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328A29-7320-4684-88D8-E79FA5DE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4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MX" sz="4800" noProof="0" dirty="0">
                <a:latin typeface="Segoe UI" panose="020B0502040204020203" pitchFamily="34" charset="0"/>
                <a:cs typeface="Segoe UI" panose="020B0502040204020203" pitchFamily="34" charset="0"/>
              </a:rPr>
              <a:t>pocas</a:t>
            </a:r>
            <a:r>
              <a:rPr lang="en-US" sz="4800" dirty="0">
                <a:latin typeface="Segoe UI" panose="020B0502040204020203" pitchFamily="34" charset="0"/>
                <a:cs typeface="Segoe UI" panose="020B0502040204020203" pitchFamily="34" charset="0"/>
              </a:rPr>
              <a:t> palabras…</a:t>
            </a:r>
            <a:br>
              <a:rPr lang="en-US" sz="4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AI Builder</a:t>
            </a:r>
            <a:endParaRPr 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93E9B0-D879-4431-97C8-88BE7F269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1717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Qué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AI </a:t>
            </a:r>
            <a:r>
              <a:rPr lang="es-MX" sz="1600" noProof="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Builder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  <a:p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beneficiarse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inteligencia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artificial.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Ver las imágenes de origen">
            <a:extLst>
              <a:ext uri="{FF2B5EF4-FFF2-40B4-BE49-F238E27FC236}">
                <a16:creationId xmlns:a16="http://schemas.microsoft.com/office/drawing/2014/main" id="{B4BBB8ED-DCF0-42E3-9D97-39A4A8A34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214" y="2849078"/>
            <a:ext cx="981457" cy="9814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430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0EC9DC-F6B7-4DA8-9846-27B31593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4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Qué</a:t>
            </a:r>
            <a:r>
              <a:rPr lang="en-US" sz="4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 AI Builder?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D6C6A-9DDB-4119-8D56-9772F89C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9924" cy="4351338"/>
          </a:xfrm>
        </p:spPr>
        <p:txBody>
          <a:bodyPr>
            <a:normAutofit lnSpcReduction="10000"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AI </a:t>
            </a:r>
            <a:r>
              <a:rPr lang="es-ES" dirty="0" err="1">
                <a:latin typeface="Segoe UI" panose="020B0502040204020203" pitchFamily="34" charset="0"/>
                <a:cs typeface="Segoe UI" panose="020B0502040204020203" pitchFamily="34" charset="0"/>
              </a:rPr>
              <a:t>builder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 es una </a:t>
            </a:r>
            <a:r>
              <a:rPr lang="es-ES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capacidad adicional de la Power </a:t>
            </a:r>
            <a:r>
              <a:rPr lang="es-ES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MX" dirty="0">
                <a:latin typeface="Segoe UI" panose="020B0502040204020203" pitchFamily="34" charset="0"/>
                <a:cs typeface="Segoe UI" panose="020B0502040204020203" pitchFamily="34" charset="0"/>
              </a:rPr>
              <a:t>Mejorar el rendimiento empresarial mediante la automatización de tareas / procesos.</a:t>
            </a:r>
          </a:p>
          <a:p>
            <a:r>
              <a:rPr lang="es-MX" dirty="0">
                <a:latin typeface="Segoe UI" panose="020B0502040204020203" pitchFamily="34" charset="0"/>
                <a:cs typeface="Segoe UI" panose="020B0502040204020203" pitchFamily="34" charset="0"/>
              </a:rPr>
              <a:t>Podemos usar modelos “</a:t>
            </a:r>
            <a:r>
              <a:rPr lang="es-MX" dirty="0" err="1">
                <a:latin typeface="Segoe UI" panose="020B0502040204020203" pitchFamily="34" charset="0"/>
                <a:cs typeface="Segoe UI" panose="020B0502040204020203" pitchFamily="34" charset="0"/>
              </a:rPr>
              <a:t>precompilados</a:t>
            </a:r>
            <a:r>
              <a:rPr lang="es-MX" dirty="0">
                <a:latin typeface="Segoe UI" panose="020B0502040204020203" pitchFamily="34" charset="0"/>
                <a:cs typeface="Segoe UI" panose="020B0502040204020203" pitchFamily="34" charset="0"/>
              </a:rPr>
              <a:t>” o personalizados.</a:t>
            </a:r>
          </a:p>
          <a:p>
            <a:r>
              <a:rPr lang="es-MX" dirty="0">
                <a:latin typeface="Segoe UI" panose="020B0502040204020203" pitchFamily="34" charset="0"/>
                <a:cs typeface="Segoe UI" panose="020B0502040204020203" pitchFamily="34" charset="0"/>
              </a:rPr>
              <a:t>Experiencia LOW-CODE/NO-CODE similar a toda la plataforma. </a:t>
            </a:r>
          </a:p>
          <a:p>
            <a:r>
              <a:rPr lang="es-MX" dirty="0">
                <a:latin typeface="Segoe UI" panose="020B0502040204020203" pitchFamily="34" charset="0"/>
                <a:cs typeface="Segoe UI" panose="020B0502040204020203" pitchFamily="34" charset="0"/>
              </a:rPr>
              <a:t>Sin una sola línea de código </a:t>
            </a:r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😎</a:t>
            </a:r>
            <a:endParaRPr lang="es-MX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AFD335F-FE5F-42C7-A5B1-F39480B336F7}"/>
              </a:ext>
            </a:extLst>
          </p:cNvPr>
          <p:cNvGrpSpPr/>
          <p:nvPr/>
        </p:nvGrpSpPr>
        <p:grpSpPr>
          <a:xfrm>
            <a:off x="7346291" y="551062"/>
            <a:ext cx="4756482" cy="5754076"/>
            <a:chOff x="7279616" y="546724"/>
            <a:chExt cx="4756482" cy="5754076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DFEAD6BB-7301-4DE4-A22D-1E3F203657F3}"/>
                </a:ext>
              </a:extLst>
            </p:cNvPr>
            <p:cNvGrpSpPr/>
            <p:nvPr/>
          </p:nvGrpSpPr>
          <p:grpSpPr>
            <a:xfrm>
              <a:off x="7279616" y="546724"/>
              <a:ext cx="4756482" cy="2131444"/>
              <a:chOff x="7279616" y="546724"/>
              <a:chExt cx="4756482" cy="2131444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78C65180-F7A0-43EF-A00A-3E23BFB79B2C}"/>
                  </a:ext>
                </a:extLst>
              </p:cNvPr>
              <p:cNvGrpSpPr/>
              <p:nvPr/>
            </p:nvGrpSpPr>
            <p:grpSpPr>
              <a:xfrm>
                <a:off x="7279616" y="592067"/>
                <a:ext cx="2128792" cy="2086101"/>
                <a:chOff x="7279616" y="639524"/>
                <a:chExt cx="2128792" cy="2086101"/>
              </a:xfrm>
            </p:grpSpPr>
            <p:pic>
              <p:nvPicPr>
                <p:cNvPr id="2052" name="Picture 4" descr="Ver las imágenes de origen">
                  <a:extLst>
                    <a:ext uri="{FF2B5EF4-FFF2-40B4-BE49-F238E27FC236}">
                      <a16:creationId xmlns:a16="http://schemas.microsoft.com/office/drawing/2014/main" id="{977D35BC-065E-4830-812D-BDD3BCE42D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684" t="19770" r="12238" b="20129"/>
                <a:stretch/>
              </p:blipFill>
              <p:spPr bwMode="auto">
                <a:xfrm>
                  <a:off x="7279616" y="925625"/>
                  <a:ext cx="2128792" cy="180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5058C89E-E530-439C-921A-5A74E71E16FE}"/>
                    </a:ext>
                  </a:extLst>
                </p:cNvPr>
                <p:cNvSpPr txBox="1"/>
                <p:nvPr/>
              </p:nvSpPr>
              <p:spPr>
                <a:xfrm>
                  <a:off x="7329600" y="639524"/>
                  <a:ext cx="202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b="1" dirty="0"/>
                    <a:t>Power </a:t>
                  </a:r>
                  <a:r>
                    <a:rPr lang="es-ES" b="1" dirty="0" err="1"/>
                    <a:t>Automate</a:t>
                  </a:r>
                  <a:endParaRPr lang="es-MX" b="1" dirty="0"/>
                </a:p>
              </p:txBody>
            </p:sp>
          </p:grpSp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6D0EAADE-0893-4958-A108-349BD51CD0C1}"/>
                  </a:ext>
                </a:extLst>
              </p:cNvPr>
              <p:cNvGrpSpPr/>
              <p:nvPr/>
            </p:nvGrpSpPr>
            <p:grpSpPr>
              <a:xfrm>
                <a:off x="10005698" y="546724"/>
                <a:ext cx="2030400" cy="2063976"/>
                <a:chOff x="10005698" y="594181"/>
                <a:chExt cx="2030400" cy="2063976"/>
              </a:xfrm>
            </p:grpSpPr>
            <p:pic>
              <p:nvPicPr>
                <p:cNvPr id="2050" name="Picture 2" descr="Ver las imágenes de origen">
                  <a:extLst>
                    <a:ext uri="{FF2B5EF4-FFF2-40B4-BE49-F238E27FC236}">
                      <a16:creationId xmlns:a16="http://schemas.microsoft.com/office/drawing/2014/main" id="{61B43643-DFBE-48D1-B168-114F15619E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20898" y="858157"/>
                  <a:ext cx="1800000" cy="180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5F52F7D1-A92D-4152-8E7D-05E875B6EFC8}"/>
                    </a:ext>
                  </a:extLst>
                </p:cNvPr>
                <p:cNvSpPr txBox="1"/>
                <p:nvPr/>
              </p:nvSpPr>
              <p:spPr>
                <a:xfrm>
                  <a:off x="10005698" y="594181"/>
                  <a:ext cx="2030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b="1" dirty="0"/>
                    <a:t>Power Apps</a:t>
                  </a:r>
                  <a:endParaRPr lang="es-MX" b="1" dirty="0"/>
                </a:p>
              </p:txBody>
            </p:sp>
          </p:grp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18A2DDFB-6362-452B-9405-48A94E80CF07}"/>
                </a:ext>
              </a:extLst>
            </p:cNvPr>
            <p:cNvGrpSpPr/>
            <p:nvPr/>
          </p:nvGrpSpPr>
          <p:grpSpPr>
            <a:xfrm>
              <a:off x="8524153" y="2828925"/>
              <a:ext cx="2028825" cy="3471875"/>
              <a:chOff x="8876733" y="2828925"/>
              <a:chExt cx="2028825" cy="3471875"/>
            </a:xfrm>
          </p:grpSpPr>
          <p:pic>
            <p:nvPicPr>
              <p:cNvPr id="5" name="Gráfico 4" descr="Agregar">
                <a:extLst>
                  <a:ext uri="{FF2B5EF4-FFF2-40B4-BE49-F238E27FC236}">
                    <a16:creationId xmlns:a16="http://schemas.microsoft.com/office/drawing/2014/main" id="{5216C069-FC3B-45CE-B883-147A37DA9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433945" y="2828925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9CB2C5B2-18C2-4B0E-B019-623E4624C987}"/>
                  </a:ext>
                </a:extLst>
              </p:cNvPr>
              <p:cNvGrpSpPr/>
              <p:nvPr/>
            </p:nvGrpSpPr>
            <p:grpSpPr>
              <a:xfrm>
                <a:off x="8876733" y="4001294"/>
                <a:ext cx="2028825" cy="2299506"/>
                <a:chOff x="8876733" y="4001294"/>
                <a:chExt cx="2028825" cy="2299506"/>
              </a:xfrm>
            </p:grpSpPr>
            <p:pic>
              <p:nvPicPr>
                <p:cNvPr id="8" name="Picture 4" descr="Ver las imágenes de origen">
                  <a:extLst>
                    <a:ext uri="{FF2B5EF4-FFF2-40B4-BE49-F238E27FC236}">
                      <a16:creationId xmlns:a16="http://schemas.microsoft.com/office/drawing/2014/main" id="{0A3D77D8-85A3-4EA6-958E-9842835CEE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954973" y="4001294"/>
                  <a:ext cx="1872344" cy="1872344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ABAF7B5F-E731-4C9E-825C-907E7E91E5A7}"/>
                    </a:ext>
                  </a:extLst>
                </p:cNvPr>
                <p:cNvSpPr txBox="1"/>
                <p:nvPr/>
              </p:nvSpPr>
              <p:spPr>
                <a:xfrm>
                  <a:off x="8876733" y="5931468"/>
                  <a:ext cx="20288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b="1" dirty="0"/>
                    <a:t>AI </a:t>
                  </a:r>
                  <a:r>
                    <a:rPr lang="es-ES" b="1" dirty="0" err="1"/>
                    <a:t>Builder</a:t>
                  </a:r>
                  <a:endParaRPr lang="es-MX" b="1" dirty="0"/>
                </a:p>
              </p:txBody>
            </p:sp>
          </p:grpSp>
        </p:grp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19BAC960-5DD2-4D99-9A0C-8BB3D23C8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541" y="5514975"/>
            <a:ext cx="1067459" cy="1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2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0EC9DC-F6B7-4DA8-9846-27B31593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¿Como </a:t>
            </a:r>
            <a:r>
              <a:rPr lang="en-US" sz="4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beneficiarse</a:t>
            </a:r>
            <a:r>
              <a:rPr lang="en-US" sz="4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I.A.?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D6C6A-9DDB-4119-8D56-9772F89C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9924" cy="4667250"/>
          </a:xfrm>
        </p:spPr>
        <p:txBody>
          <a:bodyPr>
            <a:normAutofit/>
          </a:bodyPr>
          <a:lstStyle/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Puedes Iniciar con la versión de prueba**</a:t>
            </a:r>
          </a:p>
          <a:p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Piensa en procesos / tareas  que sean repetitivas:</a:t>
            </a:r>
          </a:p>
          <a:p>
            <a:pPr lvl="1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Algunos ejemplos comunes:</a:t>
            </a:r>
          </a:p>
          <a:p>
            <a:pPr lvl="2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Documentos de certificados de calidad.</a:t>
            </a:r>
          </a:p>
          <a:p>
            <a:pPr lvl="2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Detección y conteo de objetos en imágenes.</a:t>
            </a:r>
          </a:p>
          <a:p>
            <a:pPr lvl="2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Clasificación de texto (análisis de sentimiento).</a:t>
            </a:r>
          </a:p>
          <a:p>
            <a:pPr lvl="2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Predicción de resultados.</a:t>
            </a:r>
          </a:p>
          <a:p>
            <a:pPr lvl="2"/>
            <a:r>
              <a:rPr lang="es-ES" dirty="0"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  <a:p>
            <a:pPr lvl="2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MX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8CE1BE-EBCA-4611-B449-8DDFD1DB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1345406"/>
            <a:ext cx="2050167" cy="4167187"/>
          </a:xfrm>
          <a:prstGeom prst="rect">
            <a:avLst/>
          </a:prstGeom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714EF8F0-DDD8-4F68-8BE0-329966CCD5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7" name="Imagen 16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221A0BF7-623D-46F5-B922-C87B71A2A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73454" y="1880171"/>
            <a:ext cx="3353020" cy="188607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6753EC9-1EBA-4B91-9364-5376FCEB6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291" y="2219918"/>
            <a:ext cx="2941272" cy="3260081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847351C-35B6-4927-AC18-30FFBBFDC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132" y="5479998"/>
            <a:ext cx="1116867" cy="111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que contiene interior, tabla, juguete, pequeño&#10;&#10;Descripción generada automáticamente">
            <a:extLst>
              <a:ext uri="{FF2B5EF4-FFF2-40B4-BE49-F238E27FC236}">
                <a16:creationId xmlns:a16="http://schemas.microsoft.com/office/drawing/2014/main" id="{F2C97757-7A6D-41C3-97F3-D2F11FD537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1" b="31319"/>
          <a:stretch/>
        </p:blipFill>
        <p:spPr>
          <a:xfrm>
            <a:off x="7456380" y="3428999"/>
            <a:ext cx="3390873" cy="28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17DEE-BFCB-4FBE-B7BC-EB8955DE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Habilita AI </a:t>
            </a:r>
            <a:r>
              <a:rPr lang="es-ES" dirty="0" err="1"/>
              <a:t>Builder</a:t>
            </a:r>
            <a:r>
              <a:rPr lang="es-ES" dirty="0"/>
              <a:t> en tu entorno de prueba</a:t>
            </a:r>
            <a:endParaRPr lang="es-MX" dirty="0"/>
          </a:p>
        </p:txBody>
      </p:sp>
      <p:pic>
        <p:nvPicPr>
          <p:cNvPr id="9" name="Marcador de contenido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B89FA2A-EEE9-4DC8-A233-18051EB65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7" y="1253330"/>
            <a:ext cx="10402573" cy="5326031"/>
          </a:xfrm>
        </p:spPr>
      </p:pic>
    </p:spTree>
    <p:extLst>
      <p:ext uri="{BB962C8B-B14F-4D97-AF65-F5344CB8AC3E}">
        <p14:creationId xmlns:p14="http://schemas.microsoft.com/office/powerpoint/2010/main" val="127221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17DEE-BFCB-4FBE-B7BC-EB8955DE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Inicia tu prueba de 30 días</a:t>
            </a:r>
            <a:endParaRPr lang="es-MX" dirty="0"/>
          </a:p>
        </p:txBody>
      </p:sp>
      <p:pic>
        <p:nvPicPr>
          <p:cNvPr id="6" name="Marcador de contenido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4ADC34AB-30F3-4755-BB72-80B3269A5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01" y="1259502"/>
            <a:ext cx="10221598" cy="5233373"/>
          </a:xfrm>
        </p:spPr>
      </p:pic>
    </p:spTree>
    <p:extLst>
      <p:ext uri="{BB962C8B-B14F-4D97-AF65-F5344CB8AC3E}">
        <p14:creationId xmlns:p14="http://schemas.microsoft.com/office/powerpoint/2010/main" val="1369216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541</Words>
  <Application>Microsoft Office PowerPoint</Application>
  <PresentationFormat>Panorámica</PresentationFormat>
  <Paragraphs>118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Rockwell</vt:lpstr>
      <vt:lpstr>Segoe UI</vt:lpstr>
      <vt:lpstr>Tema de Office</vt:lpstr>
      <vt:lpstr>Presentación de PowerPoint</vt:lpstr>
      <vt:lpstr>¡Hola a todos!</vt:lpstr>
      <vt:lpstr>Agenda</vt:lpstr>
      <vt:lpstr>Presentación de PowerPoint</vt:lpstr>
      <vt:lpstr>En pocas palabras… AI Builder</vt:lpstr>
      <vt:lpstr>¿Qué es AI Builder? </vt:lpstr>
      <vt:lpstr>¿Como beneficiarse de la I.A.? </vt:lpstr>
      <vt:lpstr>Habilita AI Builder en tu entorno de prueba</vt:lpstr>
      <vt:lpstr>Inicia tu prueba de 30 días</vt:lpstr>
      <vt:lpstr>Crea tu modelo de AI Builder</vt:lpstr>
      <vt:lpstr>Entrena tu modelo de AI Builder</vt:lpstr>
      <vt:lpstr>Mixed reality, un abanico de posibilidades</vt:lpstr>
      <vt:lpstr>¿Qué es Mixed reality?</vt:lpstr>
      <vt:lpstr>¿Como beneficiarse de Mixed reality?</vt:lpstr>
      <vt:lpstr>Habilitar Mixed Reality</vt:lpstr>
      <vt:lpstr>Presentación de PowerPoint</vt:lpstr>
      <vt:lpstr>Siguientes pasos…</vt:lpstr>
      <vt:lpstr>¡Experimenta!</vt:lpstr>
      <vt:lpstr>Recursos de aprendizaje recomendados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Montiel</dc:creator>
  <cp:lastModifiedBy>Daniel Montiel</cp:lastModifiedBy>
  <cp:revision>1</cp:revision>
  <dcterms:created xsi:type="dcterms:W3CDTF">2020-11-12T16:46:32Z</dcterms:created>
  <dcterms:modified xsi:type="dcterms:W3CDTF">2020-11-12T16:51:02Z</dcterms:modified>
</cp:coreProperties>
</file>